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5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6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7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0" r:id="rId11"/>
    <p:sldId id="273" r:id="rId12"/>
    <p:sldId id="278" r:id="rId13"/>
    <p:sldId id="276" r:id="rId14"/>
    <p:sldId id="279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06" autoAdjust="0"/>
    <p:restoredTop sz="95080" autoAdjust="0"/>
  </p:normalViewPr>
  <p:slideViewPr>
    <p:cSldViewPr snapToGrid="0">
      <p:cViewPr varScale="1">
        <p:scale>
          <a:sx n="56" d="100"/>
          <a:sy n="56" d="100"/>
        </p:scale>
        <p:origin x="558" y="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slide" Target="../slides/slide3.xml"/><Relationship Id="rId1" Type="http://schemas.openxmlformats.org/officeDocument/2006/relationships/slide" Target="../slides/slide2.xml"/><Relationship Id="rId4" Type="http://schemas.openxmlformats.org/officeDocument/2006/relationships/slide" Target="../slides/slide10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slide" Target="../slides/slide3.xml"/><Relationship Id="rId1" Type="http://schemas.openxmlformats.org/officeDocument/2006/relationships/slide" Target="../slides/slide2.xml"/><Relationship Id="rId4" Type="http://schemas.openxmlformats.org/officeDocument/2006/relationships/slide" Target="../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1A2894-DBC4-499E-A0A8-BCB2B551062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D0A830C-A4F5-4440-B68B-D298765E97A2}">
      <dgm:prSet custT="1"/>
      <dgm:spPr>
        <a:solidFill>
          <a:schemeClr val="accent2"/>
        </a:solidFill>
      </dgm:spPr>
      <dgm:t>
        <a:bodyPr/>
        <a:lstStyle/>
        <a:p>
          <a:pPr rtl="0"/>
          <a:r>
            <a:rPr lang="en-US" sz="1400" dirty="0" smtClean="0">
              <a:latin typeface="Helvetica Condensed" pitchFamily="50" charset="0"/>
              <a:cs typeface="Helvetica World" panose="020B0500040000020004" pitchFamily="34" charset="0"/>
            </a:rPr>
            <a:t>General</a:t>
          </a:r>
          <a:endParaRPr lang="en-US" sz="1400" dirty="0">
            <a:latin typeface="Helvetica Condensed" pitchFamily="50" charset="0"/>
            <a:cs typeface="Helvetica World" panose="020B05000400000200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441BFD35-1285-4EF3-B07D-7EDE333D1F8C}" type="parTrans" cxnId="{1E70FEB4-6CD8-40B7-96AE-70BA01772A09}">
      <dgm:prSet/>
      <dgm:spPr/>
      <dgm:t>
        <a:bodyPr/>
        <a:lstStyle/>
        <a:p>
          <a:endParaRPr lang="en-US"/>
        </a:p>
      </dgm:t>
    </dgm:pt>
    <dgm:pt modelId="{DD63778D-7B4C-4D88-95AC-DAE9AFE3FD65}" type="sibTrans" cxnId="{1E70FEB4-6CD8-40B7-96AE-70BA01772A09}">
      <dgm:prSet/>
      <dgm:spPr/>
      <dgm:t>
        <a:bodyPr/>
        <a:lstStyle/>
        <a:p>
          <a:endParaRPr lang="en-US"/>
        </a:p>
      </dgm:t>
    </dgm:pt>
    <dgm:pt modelId="{7DDFBE5C-8E9C-4D8D-85AE-ED02A1B0A253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en-US" sz="1400" dirty="0" smtClean="0">
              <a:latin typeface="Helvetica World" panose="020B0500040000020004" pitchFamily="34" charset="0"/>
              <a:cs typeface="Helvetica World" panose="020B0500040000020004" pitchFamily="34" charset="0"/>
            </a:rPr>
            <a:t>Application</a:t>
          </a:r>
          <a:endParaRPr lang="en-US" sz="1400" dirty="0">
            <a:latin typeface="Helvetica World" panose="020B0500040000020004" pitchFamily="34" charset="0"/>
            <a:cs typeface="Helvetica World" panose="020B05000400000200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8865D439-2290-4007-962A-995EB6BB7DBD}" type="parTrans" cxnId="{472C6D31-3510-4005-B074-29AC8812A6E1}">
      <dgm:prSet/>
      <dgm:spPr/>
      <dgm:t>
        <a:bodyPr/>
        <a:lstStyle/>
        <a:p>
          <a:endParaRPr lang="en-US"/>
        </a:p>
      </dgm:t>
    </dgm:pt>
    <dgm:pt modelId="{4CCD405A-C9EC-41D2-8141-B3B68B0F7686}" type="sibTrans" cxnId="{472C6D31-3510-4005-B074-29AC8812A6E1}">
      <dgm:prSet/>
      <dgm:spPr/>
      <dgm:t>
        <a:bodyPr/>
        <a:lstStyle/>
        <a:p>
          <a:endParaRPr lang="en-US"/>
        </a:p>
      </dgm:t>
    </dgm:pt>
    <dgm:pt modelId="{69B28F0B-31DE-4568-BB1E-366170EDF4A3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en-US" sz="1400" dirty="0" smtClean="0">
              <a:latin typeface="Helvetica World" panose="020B0500040000020004" pitchFamily="34" charset="0"/>
              <a:cs typeface="Helvetica World" panose="020B0500040000020004" pitchFamily="34" charset="0"/>
            </a:rPr>
            <a:t>Products</a:t>
          </a:r>
          <a:endParaRPr lang="en-US" sz="1400" dirty="0">
            <a:latin typeface="Helvetica World" panose="020B0500040000020004" pitchFamily="34" charset="0"/>
            <a:cs typeface="Helvetica World" panose="020B05000400000200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34FD07BC-811E-48C0-9545-013BE625FD86}" type="parTrans" cxnId="{63C1523D-8379-4C4F-A8B8-5CC30DFB5C3F}">
      <dgm:prSet/>
      <dgm:spPr/>
      <dgm:t>
        <a:bodyPr/>
        <a:lstStyle/>
        <a:p>
          <a:endParaRPr lang="en-US"/>
        </a:p>
      </dgm:t>
    </dgm:pt>
    <dgm:pt modelId="{4C56E22F-355A-436E-89D1-BB90909D0106}" type="sibTrans" cxnId="{63C1523D-8379-4C4F-A8B8-5CC30DFB5C3F}">
      <dgm:prSet/>
      <dgm:spPr/>
      <dgm:t>
        <a:bodyPr/>
        <a:lstStyle/>
        <a:p>
          <a:endParaRPr lang="en-US"/>
        </a:p>
      </dgm:t>
    </dgm:pt>
    <dgm:pt modelId="{7C4B27B3-E2C1-4A5B-922F-ED738AE8B5DA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en-US" sz="1400" dirty="0" smtClean="0">
              <a:latin typeface="Helvetica World" panose="020B0500040000020004" pitchFamily="34" charset="0"/>
              <a:cs typeface="Helvetica World" panose="020B0500040000020004" pitchFamily="34" charset="0"/>
            </a:rPr>
            <a:t>Photo Gallery</a:t>
          </a:r>
          <a:endParaRPr lang="en-US" sz="1400" dirty="0">
            <a:latin typeface="Helvetica World" panose="020B0500040000020004" pitchFamily="34" charset="0"/>
            <a:cs typeface="Helvetica World" panose="020B05000400000200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15289232-C33E-42CE-93B0-E804FE6AB1BF}" type="parTrans" cxnId="{A5DD3119-6666-480E-979C-39279F12328D}">
      <dgm:prSet/>
      <dgm:spPr/>
      <dgm:t>
        <a:bodyPr/>
        <a:lstStyle/>
        <a:p>
          <a:endParaRPr lang="en-US"/>
        </a:p>
      </dgm:t>
    </dgm:pt>
    <dgm:pt modelId="{D3A5FFB4-5297-47C2-A350-848C0AE13B69}" type="sibTrans" cxnId="{A5DD3119-6666-480E-979C-39279F12328D}">
      <dgm:prSet/>
      <dgm:spPr/>
      <dgm:t>
        <a:bodyPr/>
        <a:lstStyle/>
        <a:p>
          <a:endParaRPr lang="en-US"/>
        </a:p>
      </dgm:t>
    </dgm:pt>
    <dgm:pt modelId="{8542E019-6B79-4372-93C0-06BC25954AD4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en-US" sz="1400" dirty="0" smtClean="0">
              <a:latin typeface="Helvetica World" panose="020B0500040000020004" pitchFamily="34" charset="0"/>
              <a:cs typeface="Helvetica World" panose="020B0500040000020004" pitchFamily="34" charset="0"/>
            </a:rPr>
            <a:t>Customer List</a:t>
          </a:r>
          <a:endParaRPr lang="en-US" sz="1400" dirty="0">
            <a:latin typeface="Helvetica World" panose="020B0500040000020004" pitchFamily="34" charset="0"/>
            <a:cs typeface="Helvetica World" panose="020B05000400000200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BC5F593F-C597-4345-8F26-DD14DC4116D4}" type="parTrans" cxnId="{AC0E233A-BB7C-40F0-AB3B-0A52D0BA3603}">
      <dgm:prSet/>
      <dgm:spPr/>
      <dgm:t>
        <a:bodyPr/>
        <a:lstStyle/>
        <a:p>
          <a:endParaRPr lang="en-US"/>
        </a:p>
      </dgm:t>
    </dgm:pt>
    <dgm:pt modelId="{7180E146-71A1-4AB1-B594-6AAED62B09BF}" type="sibTrans" cxnId="{AC0E233A-BB7C-40F0-AB3B-0A52D0BA3603}">
      <dgm:prSet/>
      <dgm:spPr/>
      <dgm:t>
        <a:bodyPr/>
        <a:lstStyle/>
        <a:p>
          <a:endParaRPr lang="en-US"/>
        </a:p>
      </dgm:t>
    </dgm:pt>
    <dgm:pt modelId="{F96EDCE0-5B5D-41C5-B602-3DE55F9AD1BB}" type="pres">
      <dgm:prSet presAssocID="{B81A2894-DBC4-499E-A0A8-BCB2B55106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480E4D-D83B-4833-B748-4A25C1CE6971}" type="pres">
      <dgm:prSet presAssocID="{4D0A830C-A4F5-4440-B68B-D298765E97A2}" presName="parentText" presStyleLbl="node1" presStyleIdx="0" presStyleCnt="5" custLinFactNeighborX="1230" custLinFactNeighborY="440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F89CB2-9601-4627-896F-FFC6108C4812}" type="pres">
      <dgm:prSet presAssocID="{DD63778D-7B4C-4D88-95AC-DAE9AFE3FD65}" presName="spacer" presStyleCnt="0"/>
      <dgm:spPr/>
    </dgm:pt>
    <dgm:pt modelId="{EE0E4FD2-4C34-4935-A299-6E55D555B30C}" type="pres">
      <dgm:prSet presAssocID="{7DDFBE5C-8E9C-4D8D-85AE-ED02A1B0A25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18591-23BB-4F0B-80F4-EB593D9BA57C}" type="pres">
      <dgm:prSet presAssocID="{4CCD405A-C9EC-41D2-8141-B3B68B0F7686}" presName="spacer" presStyleCnt="0"/>
      <dgm:spPr/>
    </dgm:pt>
    <dgm:pt modelId="{F7E39BE6-1346-4E08-AFD2-8312FEE9A9F1}" type="pres">
      <dgm:prSet presAssocID="{69B28F0B-31DE-4568-BB1E-366170EDF4A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4523C-95E5-4BF6-B540-BEC6EACB51B9}" type="pres">
      <dgm:prSet presAssocID="{4C56E22F-355A-436E-89D1-BB90909D0106}" presName="spacer" presStyleCnt="0"/>
      <dgm:spPr/>
    </dgm:pt>
    <dgm:pt modelId="{35D93B0D-DF28-46EA-A554-2F8426C468BA}" type="pres">
      <dgm:prSet presAssocID="{7C4B27B3-E2C1-4A5B-922F-ED738AE8B5D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3291F-4A68-4BDB-AD79-A5DFE077C47B}" type="pres">
      <dgm:prSet presAssocID="{D3A5FFB4-5297-47C2-A350-848C0AE13B69}" presName="spacer" presStyleCnt="0"/>
      <dgm:spPr/>
    </dgm:pt>
    <dgm:pt modelId="{8F5CE88F-BA3B-4200-8C4A-42C337245ADF}" type="pres">
      <dgm:prSet presAssocID="{8542E019-6B79-4372-93C0-06BC25954AD4}" presName="parentText" presStyleLbl="node1" presStyleIdx="4" presStyleCnt="5" custLinFactNeighborX="1230" custLinFactNeighborY="729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0E233A-BB7C-40F0-AB3B-0A52D0BA3603}" srcId="{B81A2894-DBC4-499E-A0A8-BCB2B5510622}" destId="{8542E019-6B79-4372-93C0-06BC25954AD4}" srcOrd="4" destOrd="0" parTransId="{BC5F593F-C597-4345-8F26-DD14DC4116D4}" sibTransId="{7180E146-71A1-4AB1-B594-6AAED62B09BF}"/>
    <dgm:cxn modelId="{08ECF3A7-AEAE-483F-AFDD-411FB4535977}" type="presOf" srcId="{69B28F0B-31DE-4568-BB1E-366170EDF4A3}" destId="{F7E39BE6-1346-4E08-AFD2-8312FEE9A9F1}" srcOrd="0" destOrd="0" presId="urn:microsoft.com/office/officeart/2005/8/layout/vList2"/>
    <dgm:cxn modelId="{63C1523D-8379-4C4F-A8B8-5CC30DFB5C3F}" srcId="{B81A2894-DBC4-499E-A0A8-BCB2B5510622}" destId="{69B28F0B-31DE-4568-BB1E-366170EDF4A3}" srcOrd="2" destOrd="0" parTransId="{34FD07BC-811E-48C0-9545-013BE625FD86}" sibTransId="{4C56E22F-355A-436E-89D1-BB90909D0106}"/>
    <dgm:cxn modelId="{A5DD3119-6666-480E-979C-39279F12328D}" srcId="{B81A2894-DBC4-499E-A0A8-BCB2B5510622}" destId="{7C4B27B3-E2C1-4A5B-922F-ED738AE8B5DA}" srcOrd="3" destOrd="0" parTransId="{15289232-C33E-42CE-93B0-E804FE6AB1BF}" sibTransId="{D3A5FFB4-5297-47C2-A350-848C0AE13B69}"/>
    <dgm:cxn modelId="{1E70FEB4-6CD8-40B7-96AE-70BA01772A09}" srcId="{B81A2894-DBC4-499E-A0A8-BCB2B5510622}" destId="{4D0A830C-A4F5-4440-B68B-D298765E97A2}" srcOrd="0" destOrd="0" parTransId="{441BFD35-1285-4EF3-B07D-7EDE333D1F8C}" sibTransId="{DD63778D-7B4C-4D88-95AC-DAE9AFE3FD65}"/>
    <dgm:cxn modelId="{29FFFF57-7829-4EF4-B3D1-E0F03DEFAC08}" type="presOf" srcId="{7C4B27B3-E2C1-4A5B-922F-ED738AE8B5DA}" destId="{35D93B0D-DF28-46EA-A554-2F8426C468BA}" srcOrd="0" destOrd="0" presId="urn:microsoft.com/office/officeart/2005/8/layout/vList2"/>
    <dgm:cxn modelId="{077252CE-AB6E-4C14-8D73-095C6735EA5B}" type="presOf" srcId="{B81A2894-DBC4-499E-A0A8-BCB2B5510622}" destId="{F96EDCE0-5B5D-41C5-B602-3DE55F9AD1BB}" srcOrd="0" destOrd="0" presId="urn:microsoft.com/office/officeart/2005/8/layout/vList2"/>
    <dgm:cxn modelId="{2D2E051B-2ECC-4B86-BBB9-C338D1E5D9E7}" type="presOf" srcId="{7DDFBE5C-8E9C-4D8D-85AE-ED02A1B0A253}" destId="{EE0E4FD2-4C34-4935-A299-6E55D555B30C}" srcOrd="0" destOrd="0" presId="urn:microsoft.com/office/officeart/2005/8/layout/vList2"/>
    <dgm:cxn modelId="{054F934C-5A0C-4D83-82B3-AED996AFDD67}" type="presOf" srcId="{8542E019-6B79-4372-93C0-06BC25954AD4}" destId="{8F5CE88F-BA3B-4200-8C4A-42C337245ADF}" srcOrd="0" destOrd="0" presId="urn:microsoft.com/office/officeart/2005/8/layout/vList2"/>
    <dgm:cxn modelId="{878FD213-F713-475D-8E47-21E3B1578145}" type="presOf" srcId="{4D0A830C-A4F5-4440-B68B-D298765E97A2}" destId="{C1480E4D-D83B-4833-B748-4A25C1CE6971}" srcOrd="0" destOrd="0" presId="urn:microsoft.com/office/officeart/2005/8/layout/vList2"/>
    <dgm:cxn modelId="{472C6D31-3510-4005-B074-29AC8812A6E1}" srcId="{B81A2894-DBC4-499E-A0A8-BCB2B5510622}" destId="{7DDFBE5C-8E9C-4D8D-85AE-ED02A1B0A253}" srcOrd="1" destOrd="0" parTransId="{8865D439-2290-4007-962A-995EB6BB7DBD}" sibTransId="{4CCD405A-C9EC-41D2-8141-B3B68B0F7686}"/>
    <dgm:cxn modelId="{BA199331-565B-4793-8C87-43D3479E135C}" type="presParOf" srcId="{F96EDCE0-5B5D-41C5-B602-3DE55F9AD1BB}" destId="{C1480E4D-D83B-4833-B748-4A25C1CE6971}" srcOrd="0" destOrd="0" presId="urn:microsoft.com/office/officeart/2005/8/layout/vList2"/>
    <dgm:cxn modelId="{91DD6F3D-F73B-4DA4-A04B-268FF703EE42}" type="presParOf" srcId="{F96EDCE0-5B5D-41C5-B602-3DE55F9AD1BB}" destId="{3DF89CB2-9601-4627-896F-FFC6108C4812}" srcOrd="1" destOrd="0" presId="urn:microsoft.com/office/officeart/2005/8/layout/vList2"/>
    <dgm:cxn modelId="{390E2964-4CAC-4865-A39F-AE42C97F181D}" type="presParOf" srcId="{F96EDCE0-5B5D-41C5-B602-3DE55F9AD1BB}" destId="{EE0E4FD2-4C34-4935-A299-6E55D555B30C}" srcOrd="2" destOrd="0" presId="urn:microsoft.com/office/officeart/2005/8/layout/vList2"/>
    <dgm:cxn modelId="{FD8C6AA8-6177-48DA-9C30-9A580CFD4BFE}" type="presParOf" srcId="{F96EDCE0-5B5D-41C5-B602-3DE55F9AD1BB}" destId="{AAC18591-23BB-4F0B-80F4-EB593D9BA57C}" srcOrd="3" destOrd="0" presId="urn:microsoft.com/office/officeart/2005/8/layout/vList2"/>
    <dgm:cxn modelId="{204D2CD3-E8EC-42B3-9FDD-3902E2E2C87D}" type="presParOf" srcId="{F96EDCE0-5B5D-41C5-B602-3DE55F9AD1BB}" destId="{F7E39BE6-1346-4E08-AFD2-8312FEE9A9F1}" srcOrd="4" destOrd="0" presId="urn:microsoft.com/office/officeart/2005/8/layout/vList2"/>
    <dgm:cxn modelId="{08D258A6-4335-4C9A-B692-CEAE2FB950CF}" type="presParOf" srcId="{F96EDCE0-5B5D-41C5-B602-3DE55F9AD1BB}" destId="{4BD4523C-95E5-4BF6-B540-BEC6EACB51B9}" srcOrd="5" destOrd="0" presId="urn:microsoft.com/office/officeart/2005/8/layout/vList2"/>
    <dgm:cxn modelId="{C130510E-4DBD-4F71-BB57-3F3E3CE47022}" type="presParOf" srcId="{F96EDCE0-5B5D-41C5-B602-3DE55F9AD1BB}" destId="{35D93B0D-DF28-46EA-A554-2F8426C468BA}" srcOrd="6" destOrd="0" presId="urn:microsoft.com/office/officeart/2005/8/layout/vList2"/>
    <dgm:cxn modelId="{55D29FEB-BAFF-4173-9A65-4AAD679DA7D6}" type="presParOf" srcId="{F96EDCE0-5B5D-41C5-B602-3DE55F9AD1BB}" destId="{D603291F-4A68-4BDB-AD79-A5DFE077C47B}" srcOrd="7" destOrd="0" presId="urn:microsoft.com/office/officeart/2005/8/layout/vList2"/>
    <dgm:cxn modelId="{021F23A5-D2CB-476B-B914-4859C7F20EDE}" type="presParOf" srcId="{F96EDCE0-5B5D-41C5-B602-3DE55F9AD1BB}" destId="{8F5CE88F-BA3B-4200-8C4A-42C337245AD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81A2894-DBC4-499E-A0A8-BCB2B551062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96EDCE0-5B5D-41C5-B602-3DE55F9AD1BB}" type="pres">
      <dgm:prSet presAssocID="{B81A2894-DBC4-499E-A0A8-BCB2B55106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C79114B1-03E6-48DF-B249-054366530989}" type="presOf" srcId="{B81A2894-DBC4-499E-A0A8-BCB2B5510622}" destId="{F96EDCE0-5B5D-41C5-B602-3DE55F9AD1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81A2894-DBC4-499E-A0A8-BCB2B551062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96EDCE0-5B5D-41C5-B602-3DE55F9AD1BB}" type="pres">
      <dgm:prSet presAssocID="{B81A2894-DBC4-499E-A0A8-BCB2B55106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36C431E8-5A85-464C-9A39-B2BC256226FC}" type="presOf" srcId="{B81A2894-DBC4-499E-A0A8-BCB2B5510622}" destId="{F96EDCE0-5B5D-41C5-B602-3DE55F9AD1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81A2894-DBC4-499E-A0A8-BCB2B551062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96EDCE0-5B5D-41C5-B602-3DE55F9AD1BB}" type="pres">
      <dgm:prSet presAssocID="{B81A2894-DBC4-499E-A0A8-BCB2B55106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78296D69-40EA-4AC3-ACF2-183CC7311437}" type="presOf" srcId="{B81A2894-DBC4-499E-A0A8-BCB2B5510622}" destId="{F96EDCE0-5B5D-41C5-B602-3DE55F9AD1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81A2894-DBC4-499E-A0A8-BCB2B551062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96EDCE0-5B5D-41C5-B602-3DE55F9AD1BB}" type="pres">
      <dgm:prSet presAssocID="{B81A2894-DBC4-499E-A0A8-BCB2B55106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1E632646-0CDF-437F-86F5-2CA08A6D8CB4}" type="presOf" srcId="{B81A2894-DBC4-499E-A0A8-BCB2B5510622}" destId="{F96EDCE0-5B5D-41C5-B602-3DE55F9AD1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81A2894-DBC4-499E-A0A8-BCB2B551062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96EDCE0-5B5D-41C5-B602-3DE55F9AD1BB}" type="pres">
      <dgm:prSet presAssocID="{B81A2894-DBC4-499E-A0A8-BCB2B55106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764D8119-5A7F-4D25-B794-1B0671B77B80}" type="presOf" srcId="{B81A2894-DBC4-499E-A0A8-BCB2B5510622}" destId="{F96EDCE0-5B5D-41C5-B602-3DE55F9AD1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81A2894-DBC4-499E-A0A8-BCB2B551062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96EDCE0-5B5D-41C5-B602-3DE55F9AD1BB}" type="pres">
      <dgm:prSet presAssocID="{B81A2894-DBC4-499E-A0A8-BCB2B55106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0DDE9B85-2605-413C-8760-DB9A79CC8127}" type="presOf" srcId="{B81A2894-DBC4-499E-A0A8-BCB2B5510622}" destId="{F96EDCE0-5B5D-41C5-B602-3DE55F9AD1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81A2894-DBC4-499E-A0A8-BCB2B551062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96EDCE0-5B5D-41C5-B602-3DE55F9AD1BB}" type="pres">
      <dgm:prSet presAssocID="{B81A2894-DBC4-499E-A0A8-BCB2B55106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15FD3E46-5262-455E-BD10-21A7EFD798F4}" type="presOf" srcId="{B81A2894-DBC4-499E-A0A8-BCB2B5510622}" destId="{F96EDCE0-5B5D-41C5-B602-3DE55F9AD1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81A2894-DBC4-499E-A0A8-BCB2B551062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96EDCE0-5B5D-41C5-B602-3DE55F9AD1BB}" type="pres">
      <dgm:prSet presAssocID="{B81A2894-DBC4-499E-A0A8-BCB2B55106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107B913B-B5A7-408B-94B6-1199E61FEB62}" type="presOf" srcId="{B81A2894-DBC4-499E-A0A8-BCB2B5510622}" destId="{F96EDCE0-5B5D-41C5-B602-3DE55F9AD1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81A2894-DBC4-499E-A0A8-BCB2B551062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96EDCE0-5B5D-41C5-B602-3DE55F9AD1BB}" type="pres">
      <dgm:prSet presAssocID="{B81A2894-DBC4-499E-A0A8-BCB2B55106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433C119C-99DC-4773-95E6-941B0FDDB1CA}" type="presOf" srcId="{B81A2894-DBC4-499E-A0A8-BCB2B5510622}" destId="{F96EDCE0-5B5D-41C5-B602-3DE55F9AD1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1A2894-DBC4-499E-A0A8-BCB2B551062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96EDCE0-5B5D-41C5-B602-3DE55F9AD1BB}" type="pres">
      <dgm:prSet presAssocID="{B81A2894-DBC4-499E-A0A8-BCB2B55106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0FB9A979-57F4-4C9A-B29E-05AD0942D6F0}" type="presOf" srcId="{B81A2894-DBC4-499E-A0A8-BCB2B5510622}" destId="{F96EDCE0-5B5D-41C5-B602-3DE55F9AD1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1A2894-DBC4-499E-A0A8-BCB2B551062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D0A830C-A4F5-4440-B68B-D298765E97A2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en-US" sz="1400" dirty="0" smtClean="0">
              <a:latin typeface="Helvetica Condensed" pitchFamily="50" charset="0"/>
              <a:cs typeface="Helvetica World" panose="020B0500040000020004" pitchFamily="34" charset="0"/>
            </a:rPr>
            <a:t>General</a:t>
          </a:r>
          <a:endParaRPr lang="en-US" sz="1400" dirty="0">
            <a:latin typeface="Helvetica Condensed" pitchFamily="50" charset="0"/>
            <a:cs typeface="Helvetica World" panose="020B05000400000200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441BFD35-1285-4EF3-B07D-7EDE333D1F8C}" type="parTrans" cxnId="{1E70FEB4-6CD8-40B7-96AE-70BA01772A09}">
      <dgm:prSet/>
      <dgm:spPr/>
      <dgm:t>
        <a:bodyPr/>
        <a:lstStyle/>
        <a:p>
          <a:endParaRPr lang="en-US"/>
        </a:p>
      </dgm:t>
    </dgm:pt>
    <dgm:pt modelId="{DD63778D-7B4C-4D88-95AC-DAE9AFE3FD65}" type="sibTrans" cxnId="{1E70FEB4-6CD8-40B7-96AE-70BA01772A09}">
      <dgm:prSet/>
      <dgm:spPr/>
      <dgm:t>
        <a:bodyPr/>
        <a:lstStyle/>
        <a:p>
          <a:endParaRPr lang="en-US"/>
        </a:p>
      </dgm:t>
    </dgm:pt>
    <dgm:pt modelId="{7DDFBE5C-8E9C-4D8D-85AE-ED02A1B0A253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en-US" sz="1400" dirty="0" smtClean="0">
              <a:latin typeface="Helvetica World" panose="020B0500040000020004" pitchFamily="34" charset="0"/>
              <a:cs typeface="Helvetica World" panose="020B0500040000020004" pitchFamily="34" charset="0"/>
            </a:rPr>
            <a:t>Application</a:t>
          </a:r>
          <a:endParaRPr lang="en-US" sz="1400" dirty="0">
            <a:latin typeface="Helvetica World" panose="020B0500040000020004" pitchFamily="34" charset="0"/>
            <a:cs typeface="Helvetica World" panose="020B05000400000200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8865D439-2290-4007-962A-995EB6BB7DBD}" type="parTrans" cxnId="{472C6D31-3510-4005-B074-29AC8812A6E1}">
      <dgm:prSet/>
      <dgm:spPr/>
      <dgm:t>
        <a:bodyPr/>
        <a:lstStyle/>
        <a:p>
          <a:endParaRPr lang="en-US"/>
        </a:p>
      </dgm:t>
    </dgm:pt>
    <dgm:pt modelId="{4CCD405A-C9EC-41D2-8141-B3B68B0F7686}" type="sibTrans" cxnId="{472C6D31-3510-4005-B074-29AC8812A6E1}">
      <dgm:prSet/>
      <dgm:spPr/>
      <dgm:t>
        <a:bodyPr/>
        <a:lstStyle/>
        <a:p>
          <a:endParaRPr lang="en-US"/>
        </a:p>
      </dgm:t>
    </dgm:pt>
    <dgm:pt modelId="{69B28F0B-31DE-4568-BB1E-366170EDF4A3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en-US" sz="1400" dirty="0" smtClean="0">
              <a:latin typeface="Helvetica World" panose="020B0500040000020004" pitchFamily="34" charset="0"/>
              <a:cs typeface="Helvetica World" panose="020B0500040000020004" pitchFamily="34" charset="0"/>
            </a:rPr>
            <a:t>Products</a:t>
          </a:r>
          <a:endParaRPr lang="en-US" sz="1400" dirty="0">
            <a:latin typeface="Helvetica World" panose="020B0500040000020004" pitchFamily="34" charset="0"/>
            <a:cs typeface="Helvetica World" panose="020B05000400000200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34FD07BC-811E-48C0-9545-013BE625FD86}" type="parTrans" cxnId="{63C1523D-8379-4C4F-A8B8-5CC30DFB5C3F}">
      <dgm:prSet/>
      <dgm:spPr/>
      <dgm:t>
        <a:bodyPr/>
        <a:lstStyle/>
        <a:p>
          <a:endParaRPr lang="en-US"/>
        </a:p>
      </dgm:t>
    </dgm:pt>
    <dgm:pt modelId="{4C56E22F-355A-436E-89D1-BB90909D0106}" type="sibTrans" cxnId="{63C1523D-8379-4C4F-A8B8-5CC30DFB5C3F}">
      <dgm:prSet/>
      <dgm:spPr/>
      <dgm:t>
        <a:bodyPr/>
        <a:lstStyle/>
        <a:p>
          <a:endParaRPr lang="en-US"/>
        </a:p>
      </dgm:t>
    </dgm:pt>
    <dgm:pt modelId="{7C4B27B3-E2C1-4A5B-922F-ED738AE8B5DA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en-US" sz="1400" dirty="0" smtClean="0">
              <a:latin typeface="Helvetica World" panose="020B0500040000020004" pitchFamily="34" charset="0"/>
              <a:cs typeface="Helvetica World" panose="020B0500040000020004" pitchFamily="34" charset="0"/>
            </a:rPr>
            <a:t>Photo Gallery</a:t>
          </a:r>
          <a:endParaRPr lang="en-US" sz="1400" dirty="0">
            <a:latin typeface="Helvetica World" panose="020B0500040000020004" pitchFamily="34" charset="0"/>
            <a:cs typeface="Helvetica World" panose="020B05000400000200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15289232-C33E-42CE-93B0-E804FE6AB1BF}" type="parTrans" cxnId="{A5DD3119-6666-480E-979C-39279F12328D}">
      <dgm:prSet/>
      <dgm:spPr/>
      <dgm:t>
        <a:bodyPr/>
        <a:lstStyle/>
        <a:p>
          <a:endParaRPr lang="en-US"/>
        </a:p>
      </dgm:t>
    </dgm:pt>
    <dgm:pt modelId="{D3A5FFB4-5297-47C2-A350-848C0AE13B69}" type="sibTrans" cxnId="{A5DD3119-6666-480E-979C-39279F12328D}">
      <dgm:prSet/>
      <dgm:spPr/>
      <dgm:t>
        <a:bodyPr/>
        <a:lstStyle/>
        <a:p>
          <a:endParaRPr lang="en-US"/>
        </a:p>
      </dgm:t>
    </dgm:pt>
    <dgm:pt modelId="{8542E019-6B79-4372-93C0-06BC25954AD4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en-US" sz="1400" dirty="0" smtClean="0">
              <a:latin typeface="Helvetica World" panose="020B0500040000020004" pitchFamily="34" charset="0"/>
              <a:cs typeface="Helvetica World" panose="020B0500040000020004" pitchFamily="34" charset="0"/>
            </a:rPr>
            <a:t>Customer List</a:t>
          </a:r>
          <a:endParaRPr lang="en-US" sz="1400" dirty="0">
            <a:latin typeface="Helvetica World" panose="020B0500040000020004" pitchFamily="34" charset="0"/>
            <a:cs typeface="Helvetica World" panose="020B05000400000200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BC5F593F-C597-4345-8F26-DD14DC4116D4}" type="parTrans" cxnId="{AC0E233A-BB7C-40F0-AB3B-0A52D0BA3603}">
      <dgm:prSet/>
      <dgm:spPr/>
      <dgm:t>
        <a:bodyPr/>
        <a:lstStyle/>
        <a:p>
          <a:endParaRPr lang="en-US"/>
        </a:p>
      </dgm:t>
    </dgm:pt>
    <dgm:pt modelId="{7180E146-71A1-4AB1-B594-6AAED62B09BF}" type="sibTrans" cxnId="{AC0E233A-BB7C-40F0-AB3B-0A52D0BA3603}">
      <dgm:prSet/>
      <dgm:spPr/>
      <dgm:t>
        <a:bodyPr/>
        <a:lstStyle/>
        <a:p>
          <a:endParaRPr lang="en-US"/>
        </a:p>
      </dgm:t>
    </dgm:pt>
    <dgm:pt modelId="{F96EDCE0-5B5D-41C5-B602-3DE55F9AD1BB}" type="pres">
      <dgm:prSet presAssocID="{B81A2894-DBC4-499E-A0A8-BCB2B55106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480E4D-D83B-4833-B748-4A25C1CE6971}" type="pres">
      <dgm:prSet presAssocID="{4D0A830C-A4F5-4440-B68B-D298765E97A2}" presName="parentText" presStyleLbl="node1" presStyleIdx="0" presStyleCnt="5" custLinFactNeighborX="2334" custLinFactNeighborY="5066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F89CB2-9601-4627-896F-FFC6108C4812}" type="pres">
      <dgm:prSet presAssocID="{DD63778D-7B4C-4D88-95AC-DAE9AFE3FD65}" presName="spacer" presStyleCnt="0"/>
      <dgm:spPr/>
    </dgm:pt>
    <dgm:pt modelId="{EE0E4FD2-4C34-4935-A299-6E55D555B30C}" type="pres">
      <dgm:prSet presAssocID="{7DDFBE5C-8E9C-4D8D-85AE-ED02A1B0A25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18591-23BB-4F0B-80F4-EB593D9BA57C}" type="pres">
      <dgm:prSet presAssocID="{4CCD405A-C9EC-41D2-8141-B3B68B0F7686}" presName="spacer" presStyleCnt="0"/>
      <dgm:spPr/>
    </dgm:pt>
    <dgm:pt modelId="{F7E39BE6-1346-4E08-AFD2-8312FEE9A9F1}" type="pres">
      <dgm:prSet presAssocID="{69B28F0B-31DE-4568-BB1E-366170EDF4A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4523C-95E5-4BF6-B540-BEC6EACB51B9}" type="pres">
      <dgm:prSet presAssocID="{4C56E22F-355A-436E-89D1-BB90909D0106}" presName="spacer" presStyleCnt="0"/>
      <dgm:spPr/>
    </dgm:pt>
    <dgm:pt modelId="{35D93B0D-DF28-46EA-A554-2F8426C468BA}" type="pres">
      <dgm:prSet presAssocID="{7C4B27B3-E2C1-4A5B-922F-ED738AE8B5D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3291F-4A68-4BDB-AD79-A5DFE077C47B}" type="pres">
      <dgm:prSet presAssocID="{D3A5FFB4-5297-47C2-A350-848C0AE13B69}" presName="spacer" presStyleCnt="0"/>
      <dgm:spPr/>
    </dgm:pt>
    <dgm:pt modelId="{8F5CE88F-BA3B-4200-8C4A-42C337245ADF}" type="pres">
      <dgm:prSet presAssocID="{8542E019-6B79-4372-93C0-06BC25954AD4}" presName="parentText" presStyleLbl="node1" presStyleIdx="4" presStyleCnt="5" custLinFactNeighborX="1230" custLinFactNeighborY="729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0E233A-BB7C-40F0-AB3B-0A52D0BA3603}" srcId="{B81A2894-DBC4-499E-A0A8-BCB2B5510622}" destId="{8542E019-6B79-4372-93C0-06BC25954AD4}" srcOrd="4" destOrd="0" parTransId="{BC5F593F-C597-4345-8F26-DD14DC4116D4}" sibTransId="{7180E146-71A1-4AB1-B594-6AAED62B09BF}"/>
    <dgm:cxn modelId="{14D89C57-8F7F-4A18-B5FF-85C01775C26D}" type="presOf" srcId="{7C4B27B3-E2C1-4A5B-922F-ED738AE8B5DA}" destId="{35D93B0D-DF28-46EA-A554-2F8426C468BA}" srcOrd="0" destOrd="0" presId="urn:microsoft.com/office/officeart/2005/8/layout/vList2"/>
    <dgm:cxn modelId="{63C1523D-8379-4C4F-A8B8-5CC30DFB5C3F}" srcId="{B81A2894-DBC4-499E-A0A8-BCB2B5510622}" destId="{69B28F0B-31DE-4568-BB1E-366170EDF4A3}" srcOrd="2" destOrd="0" parTransId="{34FD07BC-811E-48C0-9545-013BE625FD86}" sibTransId="{4C56E22F-355A-436E-89D1-BB90909D0106}"/>
    <dgm:cxn modelId="{A5DD3119-6666-480E-979C-39279F12328D}" srcId="{B81A2894-DBC4-499E-A0A8-BCB2B5510622}" destId="{7C4B27B3-E2C1-4A5B-922F-ED738AE8B5DA}" srcOrd="3" destOrd="0" parTransId="{15289232-C33E-42CE-93B0-E804FE6AB1BF}" sibTransId="{D3A5FFB4-5297-47C2-A350-848C0AE13B69}"/>
    <dgm:cxn modelId="{1E70FEB4-6CD8-40B7-96AE-70BA01772A09}" srcId="{B81A2894-DBC4-499E-A0A8-BCB2B5510622}" destId="{4D0A830C-A4F5-4440-B68B-D298765E97A2}" srcOrd="0" destOrd="0" parTransId="{441BFD35-1285-4EF3-B07D-7EDE333D1F8C}" sibTransId="{DD63778D-7B4C-4D88-95AC-DAE9AFE3FD65}"/>
    <dgm:cxn modelId="{062B2CBE-ED33-49FB-8791-99395BFAAFB4}" type="presOf" srcId="{7DDFBE5C-8E9C-4D8D-85AE-ED02A1B0A253}" destId="{EE0E4FD2-4C34-4935-A299-6E55D555B30C}" srcOrd="0" destOrd="0" presId="urn:microsoft.com/office/officeart/2005/8/layout/vList2"/>
    <dgm:cxn modelId="{06B9B422-D5B7-4850-AFD6-2A365FEA0ADE}" type="presOf" srcId="{B81A2894-DBC4-499E-A0A8-BCB2B5510622}" destId="{F96EDCE0-5B5D-41C5-B602-3DE55F9AD1BB}" srcOrd="0" destOrd="0" presId="urn:microsoft.com/office/officeart/2005/8/layout/vList2"/>
    <dgm:cxn modelId="{6C3FDA7F-B0F4-4ECB-9420-B99C57F44562}" type="presOf" srcId="{8542E019-6B79-4372-93C0-06BC25954AD4}" destId="{8F5CE88F-BA3B-4200-8C4A-42C337245ADF}" srcOrd="0" destOrd="0" presId="urn:microsoft.com/office/officeart/2005/8/layout/vList2"/>
    <dgm:cxn modelId="{87AC2095-4C5A-4C12-AEA5-0450D14C8459}" type="presOf" srcId="{69B28F0B-31DE-4568-BB1E-366170EDF4A3}" destId="{F7E39BE6-1346-4E08-AFD2-8312FEE9A9F1}" srcOrd="0" destOrd="0" presId="urn:microsoft.com/office/officeart/2005/8/layout/vList2"/>
    <dgm:cxn modelId="{FDEE08E2-1967-427B-BE1C-15AE8A178761}" type="presOf" srcId="{4D0A830C-A4F5-4440-B68B-D298765E97A2}" destId="{C1480E4D-D83B-4833-B748-4A25C1CE6971}" srcOrd="0" destOrd="0" presId="urn:microsoft.com/office/officeart/2005/8/layout/vList2"/>
    <dgm:cxn modelId="{472C6D31-3510-4005-B074-29AC8812A6E1}" srcId="{B81A2894-DBC4-499E-A0A8-BCB2B5510622}" destId="{7DDFBE5C-8E9C-4D8D-85AE-ED02A1B0A253}" srcOrd="1" destOrd="0" parTransId="{8865D439-2290-4007-962A-995EB6BB7DBD}" sibTransId="{4CCD405A-C9EC-41D2-8141-B3B68B0F7686}"/>
    <dgm:cxn modelId="{BB19CABA-D9A6-426B-83F0-F730D5BEE86D}" type="presParOf" srcId="{F96EDCE0-5B5D-41C5-B602-3DE55F9AD1BB}" destId="{C1480E4D-D83B-4833-B748-4A25C1CE6971}" srcOrd="0" destOrd="0" presId="urn:microsoft.com/office/officeart/2005/8/layout/vList2"/>
    <dgm:cxn modelId="{30320E1B-BF89-4653-935C-9F5D17CB4A03}" type="presParOf" srcId="{F96EDCE0-5B5D-41C5-B602-3DE55F9AD1BB}" destId="{3DF89CB2-9601-4627-896F-FFC6108C4812}" srcOrd="1" destOrd="0" presId="urn:microsoft.com/office/officeart/2005/8/layout/vList2"/>
    <dgm:cxn modelId="{6D22B20D-61EC-4535-BF08-47A705F8442F}" type="presParOf" srcId="{F96EDCE0-5B5D-41C5-B602-3DE55F9AD1BB}" destId="{EE0E4FD2-4C34-4935-A299-6E55D555B30C}" srcOrd="2" destOrd="0" presId="urn:microsoft.com/office/officeart/2005/8/layout/vList2"/>
    <dgm:cxn modelId="{D9F15D3A-A16A-4570-990C-29C9B3769518}" type="presParOf" srcId="{F96EDCE0-5B5D-41C5-B602-3DE55F9AD1BB}" destId="{AAC18591-23BB-4F0B-80F4-EB593D9BA57C}" srcOrd="3" destOrd="0" presId="urn:microsoft.com/office/officeart/2005/8/layout/vList2"/>
    <dgm:cxn modelId="{27A2E756-1043-4320-9F8A-EFEFD7DE6FAF}" type="presParOf" srcId="{F96EDCE0-5B5D-41C5-B602-3DE55F9AD1BB}" destId="{F7E39BE6-1346-4E08-AFD2-8312FEE9A9F1}" srcOrd="4" destOrd="0" presId="urn:microsoft.com/office/officeart/2005/8/layout/vList2"/>
    <dgm:cxn modelId="{DC0C5D19-C298-478F-AA1B-2F46DDB7EF4D}" type="presParOf" srcId="{F96EDCE0-5B5D-41C5-B602-3DE55F9AD1BB}" destId="{4BD4523C-95E5-4BF6-B540-BEC6EACB51B9}" srcOrd="5" destOrd="0" presId="urn:microsoft.com/office/officeart/2005/8/layout/vList2"/>
    <dgm:cxn modelId="{34528F92-84A1-40F9-A6C9-63E631527E5E}" type="presParOf" srcId="{F96EDCE0-5B5D-41C5-B602-3DE55F9AD1BB}" destId="{35D93B0D-DF28-46EA-A554-2F8426C468BA}" srcOrd="6" destOrd="0" presId="urn:microsoft.com/office/officeart/2005/8/layout/vList2"/>
    <dgm:cxn modelId="{5427F03C-348F-43D7-8D89-4EB1ED636FA1}" type="presParOf" srcId="{F96EDCE0-5B5D-41C5-B602-3DE55F9AD1BB}" destId="{D603291F-4A68-4BDB-AD79-A5DFE077C47B}" srcOrd="7" destOrd="0" presId="urn:microsoft.com/office/officeart/2005/8/layout/vList2"/>
    <dgm:cxn modelId="{BAC76B25-B3F3-4D2D-86E9-7CB4F3F1F1A4}" type="presParOf" srcId="{F96EDCE0-5B5D-41C5-B602-3DE55F9AD1BB}" destId="{8F5CE88F-BA3B-4200-8C4A-42C337245AD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1A2894-DBC4-499E-A0A8-BCB2B551062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96EDCE0-5B5D-41C5-B602-3DE55F9AD1BB}" type="pres">
      <dgm:prSet presAssocID="{B81A2894-DBC4-499E-A0A8-BCB2B55106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0BCF14EE-E4E5-4B2C-AEB3-551BD0A6E025}" type="presOf" srcId="{B81A2894-DBC4-499E-A0A8-BCB2B5510622}" destId="{F96EDCE0-5B5D-41C5-B602-3DE55F9AD1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1A2894-DBC4-499E-A0A8-BCB2B551062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96EDCE0-5B5D-41C5-B602-3DE55F9AD1BB}" type="pres">
      <dgm:prSet presAssocID="{B81A2894-DBC4-499E-A0A8-BCB2B55106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8F4D640E-6B6B-4A76-BE1E-1B74CD4CE2E4}" type="presOf" srcId="{B81A2894-DBC4-499E-A0A8-BCB2B5510622}" destId="{F96EDCE0-5B5D-41C5-B602-3DE55F9AD1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81A2894-DBC4-499E-A0A8-BCB2B551062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96EDCE0-5B5D-41C5-B602-3DE55F9AD1BB}" type="pres">
      <dgm:prSet presAssocID="{B81A2894-DBC4-499E-A0A8-BCB2B55106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35BFB481-C009-4AC0-B167-D1CA62AA7D27}" type="presOf" srcId="{B81A2894-DBC4-499E-A0A8-BCB2B5510622}" destId="{F96EDCE0-5B5D-41C5-B602-3DE55F9AD1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81A2894-DBC4-499E-A0A8-BCB2B551062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96EDCE0-5B5D-41C5-B602-3DE55F9AD1BB}" type="pres">
      <dgm:prSet presAssocID="{B81A2894-DBC4-499E-A0A8-BCB2B55106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ED9182CE-CFCF-40A7-A7F4-C99E30EF710A}" type="presOf" srcId="{B81A2894-DBC4-499E-A0A8-BCB2B5510622}" destId="{F96EDCE0-5B5D-41C5-B602-3DE55F9AD1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81A2894-DBC4-499E-A0A8-BCB2B551062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96EDCE0-5B5D-41C5-B602-3DE55F9AD1BB}" type="pres">
      <dgm:prSet presAssocID="{B81A2894-DBC4-499E-A0A8-BCB2B55106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20A549F0-D4B5-407B-BAA7-729E12609213}" type="presOf" srcId="{B81A2894-DBC4-499E-A0A8-BCB2B5510622}" destId="{F96EDCE0-5B5D-41C5-B602-3DE55F9AD1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81A2894-DBC4-499E-A0A8-BCB2B551062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96EDCE0-5B5D-41C5-B602-3DE55F9AD1BB}" type="pres">
      <dgm:prSet presAssocID="{B81A2894-DBC4-499E-A0A8-BCB2B55106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69BB9F03-608A-4010-8530-75BB1C7D8D66}" type="presOf" srcId="{B81A2894-DBC4-499E-A0A8-BCB2B5510622}" destId="{F96EDCE0-5B5D-41C5-B602-3DE55F9AD1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3F6C5-2734-4247-ACD2-D4DE0F9C28C5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6C763-1E94-4BB6-B5E9-81716C34F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9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6C763-1E94-4BB6-B5E9-81716C34F0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18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6C763-1E94-4BB6-B5E9-81716C34F0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59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6C763-1E94-4BB6-B5E9-81716C34F0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59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6C763-1E94-4BB6-B5E9-81716C34F0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92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6C763-1E94-4BB6-B5E9-81716C34F09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10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6C763-1E94-4BB6-B5E9-81716C34F09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72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6C763-1E94-4BB6-B5E9-81716C34F09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95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6C81-7F44-4111-BD49-678F8C15038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4CE6-EF50-4480-96EE-322B600C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4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6C81-7F44-4111-BD49-678F8C15038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4CE6-EF50-4480-96EE-322B600C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5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6C81-7F44-4111-BD49-678F8C15038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4CE6-EF50-4480-96EE-322B600C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1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6C81-7F44-4111-BD49-678F8C15038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4CE6-EF50-4480-96EE-322B600C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6C81-7F44-4111-BD49-678F8C15038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4CE6-EF50-4480-96EE-322B600C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7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6C81-7F44-4111-BD49-678F8C15038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4CE6-EF50-4480-96EE-322B600C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6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6C81-7F44-4111-BD49-678F8C15038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4CE6-EF50-4480-96EE-322B600C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6C81-7F44-4111-BD49-678F8C15038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4CE6-EF50-4480-96EE-322B600C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6C81-7F44-4111-BD49-678F8C15038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4CE6-EF50-4480-96EE-322B600C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4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6C81-7F44-4111-BD49-678F8C15038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4CE6-EF50-4480-96EE-322B600C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73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6C81-7F44-4111-BD49-678F8C15038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4CE6-EF50-4480-96EE-322B600C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E6C81-7F44-4111-BD49-678F8C15038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E4CE6-EF50-4480-96EE-322B600C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1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3.xml"/><Relationship Id="rId13" Type="http://schemas.openxmlformats.org/officeDocument/2006/relationships/slide" Target="slide5.xml"/><Relationship Id="rId3" Type="http://schemas.openxmlformats.org/officeDocument/2006/relationships/image" Target="../media/image3.png"/><Relationship Id="rId7" Type="http://schemas.openxmlformats.org/officeDocument/2006/relationships/diagramLayout" Target="../diagrams/layout13.xml"/><Relationship Id="rId12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3.xml"/><Relationship Id="rId11" Type="http://schemas.openxmlformats.org/officeDocument/2006/relationships/slide" Target="slide2.xml"/><Relationship Id="rId5" Type="http://schemas.openxmlformats.org/officeDocument/2006/relationships/image" Target="../media/image2.png"/><Relationship Id="rId10" Type="http://schemas.microsoft.com/office/2007/relationships/diagramDrawing" Target="../diagrams/drawing13.xml"/><Relationship Id="rId4" Type="http://schemas.openxmlformats.org/officeDocument/2006/relationships/hyperlink" Target="../TIAANO%20Presentation.ppsx" TargetMode="External"/><Relationship Id="rId9" Type="http://schemas.openxmlformats.org/officeDocument/2006/relationships/diagramColors" Target="../diagrams/colors13.xml"/><Relationship Id="rId1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13" Type="http://schemas.openxmlformats.org/officeDocument/2006/relationships/slide" Target="slide10.xml"/><Relationship Id="rId3" Type="http://schemas.openxmlformats.org/officeDocument/2006/relationships/hyperlink" Target="../TIAANO%20Presentation.ppsx" TargetMode="External"/><Relationship Id="rId7" Type="http://schemas.openxmlformats.org/officeDocument/2006/relationships/diagramQuickStyle" Target="../diagrams/quickStyle14.xml"/><Relationship Id="rId12" Type="http://schemas.openxmlformats.org/officeDocument/2006/relationships/slide" Target="slide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4.xml"/><Relationship Id="rId11" Type="http://schemas.openxmlformats.org/officeDocument/2006/relationships/slide" Target="slide3.xml"/><Relationship Id="rId5" Type="http://schemas.openxmlformats.org/officeDocument/2006/relationships/diagramData" Target="../diagrams/data14.xml"/><Relationship Id="rId10" Type="http://schemas.openxmlformats.org/officeDocument/2006/relationships/slide" Target="slide2.xml"/><Relationship Id="rId4" Type="http://schemas.openxmlformats.org/officeDocument/2006/relationships/image" Target="../media/image2.png"/><Relationship Id="rId9" Type="http://schemas.microsoft.com/office/2007/relationships/diagramDrawing" Target="../diagrams/drawing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../TIAANO%20Presentation.ppsx" TargetMode="External"/><Relationship Id="rId13" Type="http://schemas.openxmlformats.org/officeDocument/2006/relationships/slide" Target="slide10.xml"/><Relationship Id="rId3" Type="http://schemas.openxmlformats.org/officeDocument/2006/relationships/diagramLayout" Target="../diagrams/layout15.xml"/><Relationship Id="rId7" Type="http://schemas.openxmlformats.org/officeDocument/2006/relationships/image" Target="../media/image3.png"/><Relationship Id="rId12" Type="http://schemas.openxmlformats.org/officeDocument/2006/relationships/slide" Target="slide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openxmlformats.org/officeDocument/2006/relationships/slide" Target="slide3.xml"/><Relationship Id="rId5" Type="http://schemas.openxmlformats.org/officeDocument/2006/relationships/diagramColors" Target="../diagrams/colors15.xml"/><Relationship Id="rId10" Type="http://schemas.openxmlformats.org/officeDocument/2006/relationships/slide" Target="slide2.xml"/><Relationship Id="rId4" Type="http://schemas.openxmlformats.org/officeDocument/2006/relationships/diagramQuickStyle" Target="../diagrams/quickStyle15.xml"/><Relationship Id="rId9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13" Type="http://schemas.openxmlformats.org/officeDocument/2006/relationships/slide" Target="slide10.xml"/><Relationship Id="rId3" Type="http://schemas.openxmlformats.org/officeDocument/2006/relationships/hyperlink" Target="../TIAANO%20Presentation.ppsx" TargetMode="External"/><Relationship Id="rId7" Type="http://schemas.openxmlformats.org/officeDocument/2006/relationships/diagramQuickStyle" Target="../diagrams/quickStyle16.xml"/><Relationship Id="rId12" Type="http://schemas.openxmlformats.org/officeDocument/2006/relationships/slide" Target="slide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6.xml"/><Relationship Id="rId11" Type="http://schemas.openxmlformats.org/officeDocument/2006/relationships/slide" Target="slide3.xml"/><Relationship Id="rId5" Type="http://schemas.openxmlformats.org/officeDocument/2006/relationships/diagramData" Target="../diagrams/data16.xml"/><Relationship Id="rId10" Type="http://schemas.openxmlformats.org/officeDocument/2006/relationships/slide" Target="slide2.xml"/><Relationship Id="rId4" Type="http://schemas.openxmlformats.org/officeDocument/2006/relationships/image" Target="../media/image2.png"/><Relationship Id="rId9" Type="http://schemas.microsoft.com/office/2007/relationships/diagramDrawing" Target="../diagrams/drawing1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slide" Target="slide5.xml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12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11" Type="http://schemas.openxmlformats.org/officeDocument/2006/relationships/slide" Target="slide2.xml"/><Relationship Id="rId5" Type="http://schemas.openxmlformats.org/officeDocument/2006/relationships/diagramQuickStyle" Target="../diagrams/quickStyle17.xml"/><Relationship Id="rId15" Type="http://schemas.openxmlformats.org/officeDocument/2006/relationships/slide" Target="slide14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17.xml"/><Relationship Id="rId9" Type="http://schemas.openxmlformats.org/officeDocument/2006/relationships/hyperlink" Target="../TIAANO%20Presentation.ppsx" TargetMode="External"/><Relationship Id="rId14" Type="http://schemas.openxmlformats.org/officeDocument/2006/relationships/slide" Target="slide1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13" Type="http://schemas.openxmlformats.org/officeDocument/2006/relationships/slide" Target="slide10.xml"/><Relationship Id="rId3" Type="http://schemas.openxmlformats.org/officeDocument/2006/relationships/hyperlink" Target="../TIAANO%20Presentation.ppsx" TargetMode="External"/><Relationship Id="rId7" Type="http://schemas.openxmlformats.org/officeDocument/2006/relationships/diagramQuickStyle" Target="../diagrams/quickStyle18.xml"/><Relationship Id="rId12" Type="http://schemas.openxmlformats.org/officeDocument/2006/relationships/slide" Target="slide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8.xml"/><Relationship Id="rId11" Type="http://schemas.openxmlformats.org/officeDocument/2006/relationships/slide" Target="slide3.xml"/><Relationship Id="rId5" Type="http://schemas.openxmlformats.org/officeDocument/2006/relationships/diagramData" Target="../diagrams/data18.xml"/><Relationship Id="rId10" Type="http://schemas.openxmlformats.org/officeDocument/2006/relationships/slide" Target="slide2.xml"/><Relationship Id="rId4" Type="http://schemas.openxmlformats.org/officeDocument/2006/relationships/image" Target="../media/image2.png"/><Relationship Id="rId9" Type="http://schemas.microsoft.com/office/2007/relationships/diagramDrawing" Target="../diagrams/drawing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hyperlink" Target="../TIAANO%20Presentation.ppsx" TargetMode="External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QuickStyle" Target="../diagrams/quickStyle3.xml"/><Relationship Id="rId3" Type="http://schemas.openxmlformats.org/officeDocument/2006/relationships/hyperlink" Target="../TIAANO%20Presentation.ppsx" TargetMode="External"/><Relationship Id="rId7" Type="http://schemas.openxmlformats.org/officeDocument/2006/relationships/diagramLayout" Target="../diagrams/layout2.xml"/><Relationship Id="rId12" Type="http://schemas.openxmlformats.org/officeDocument/2006/relationships/diagramLayout" Target="../diagrams/layou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openxmlformats.org/officeDocument/2006/relationships/diagramData" Target="../diagrams/data3.xml"/><Relationship Id="rId5" Type="http://schemas.openxmlformats.org/officeDocument/2006/relationships/image" Target="../media/image3.png"/><Relationship Id="rId15" Type="http://schemas.microsoft.com/office/2007/relationships/diagramDrawing" Target="../diagrams/drawing3.xml"/><Relationship Id="rId10" Type="http://schemas.microsoft.com/office/2007/relationships/diagramDrawing" Target="../diagrams/drawing2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2.xml"/><Relationship Id="rId14" Type="http://schemas.openxmlformats.org/officeDocument/2006/relationships/diagramColors" Target="../diagrams/colors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4.jpeg"/><Relationship Id="rId7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../TIAANO%20Presentation.ppsx" TargetMode="External"/><Relationship Id="rId9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18" Type="http://schemas.openxmlformats.org/officeDocument/2006/relationships/diagramLayout" Target="../diagrams/layout6.xml"/><Relationship Id="rId26" Type="http://schemas.microsoft.com/office/2007/relationships/diagramDrawing" Target="../diagrams/drawing7.xml"/><Relationship Id="rId3" Type="http://schemas.openxmlformats.org/officeDocument/2006/relationships/image" Target="../media/image5.jpeg"/><Relationship Id="rId21" Type="http://schemas.microsoft.com/office/2007/relationships/diagramDrawing" Target="../diagrams/drawing6.xml"/><Relationship Id="rId34" Type="http://schemas.openxmlformats.org/officeDocument/2006/relationships/slide" Target="slide5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17" Type="http://schemas.openxmlformats.org/officeDocument/2006/relationships/diagramData" Target="../diagrams/data6.xml"/><Relationship Id="rId25" Type="http://schemas.openxmlformats.org/officeDocument/2006/relationships/diagramColors" Target="../diagrams/colors7.xml"/><Relationship Id="rId33" Type="http://schemas.openxmlformats.org/officeDocument/2006/relationships/slide" Target="slide3.xml"/><Relationship Id="rId2" Type="http://schemas.openxmlformats.org/officeDocument/2006/relationships/notesSlide" Target="../notesSlides/notesSlide4.xml"/><Relationship Id="rId16" Type="http://schemas.microsoft.com/office/2007/relationships/diagramDrawing" Target="../diagrams/drawing5.xml"/><Relationship Id="rId20" Type="http://schemas.openxmlformats.org/officeDocument/2006/relationships/diagramColors" Target="../diagrams/colors6.xml"/><Relationship Id="rId29" Type="http://schemas.openxmlformats.org/officeDocument/2006/relationships/diagramQuickStyle" Target="../diagrams/quickStyl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microsoft.com/office/2007/relationships/diagramDrawing" Target="../diagrams/drawing4.xml"/><Relationship Id="rId24" Type="http://schemas.openxmlformats.org/officeDocument/2006/relationships/diagramQuickStyle" Target="../diagrams/quickStyle7.xml"/><Relationship Id="rId32" Type="http://schemas.openxmlformats.org/officeDocument/2006/relationships/slide" Target="slide2.xml"/><Relationship Id="rId5" Type="http://schemas.openxmlformats.org/officeDocument/2006/relationships/image" Target="../media/image2.png"/><Relationship Id="rId15" Type="http://schemas.openxmlformats.org/officeDocument/2006/relationships/diagramColors" Target="../diagrams/colors5.xml"/><Relationship Id="rId23" Type="http://schemas.openxmlformats.org/officeDocument/2006/relationships/diagramLayout" Target="../diagrams/layout7.xml"/><Relationship Id="rId28" Type="http://schemas.openxmlformats.org/officeDocument/2006/relationships/diagramLayout" Target="../diagrams/layout8.xml"/><Relationship Id="rId10" Type="http://schemas.openxmlformats.org/officeDocument/2006/relationships/diagramColors" Target="../diagrams/colors4.xml"/><Relationship Id="rId19" Type="http://schemas.openxmlformats.org/officeDocument/2006/relationships/diagramQuickStyle" Target="../diagrams/quickStyle6.xml"/><Relationship Id="rId31" Type="http://schemas.microsoft.com/office/2007/relationships/diagramDrawing" Target="../diagrams/drawing8.xml"/><Relationship Id="rId4" Type="http://schemas.openxmlformats.org/officeDocument/2006/relationships/hyperlink" Target="../TIAANO%20Presentation.ppsx" TargetMode="Externa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Relationship Id="rId22" Type="http://schemas.openxmlformats.org/officeDocument/2006/relationships/diagramData" Target="../diagrams/data7.xml"/><Relationship Id="rId27" Type="http://schemas.openxmlformats.org/officeDocument/2006/relationships/diagramData" Target="../diagrams/data8.xml"/><Relationship Id="rId30" Type="http://schemas.openxmlformats.org/officeDocument/2006/relationships/diagramColors" Target="../diagrams/colors8.xml"/><Relationship Id="rId35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13" Type="http://schemas.openxmlformats.org/officeDocument/2006/relationships/slide" Target="slide10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9.xml"/><Relationship Id="rId12" Type="http://schemas.openxmlformats.org/officeDocument/2006/relationships/slide" Target="slide5.xml"/><Relationship Id="rId2" Type="http://schemas.openxmlformats.org/officeDocument/2006/relationships/hyperlink" Target="../TIAANO%20Presentation.ppsx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9.xml"/><Relationship Id="rId11" Type="http://schemas.openxmlformats.org/officeDocument/2006/relationships/slide" Target="slide3.xml"/><Relationship Id="rId5" Type="http://schemas.openxmlformats.org/officeDocument/2006/relationships/diagramData" Target="../diagrams/data9.xml"/><Relationship Id="rId10" Type="http://schemas.openxmlformats.org/officeDocument/2006/relationships/slide" Target="slide2.xml"/><Relationship Id="rId4" Type="http://schemas.openxmlformats.org/officeDocument/2006/relationships/image" Target="../media/image3.png"/><Relationship Id="rId9" Type="http://schemas.microsoft.com/office/2007/relationships/diagramDrawing" Target="../diagrams/drawing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13" Type="http://schemas.openxmlformats.org/officeDocument/2006/relationships/slide" Target="slide10.xml"/><Relationship Id="rId3" Type="http://schemas.openxmlformats.org/officeDocument/2006/relationships/hyperlink" Target="../TIAANO%20Presentation.ppsx" TargetMode="External"/><Relationship Id="rId7" Type="http://schemas.openxmlformats.org/officeDocument/2006/relationships/diagramQuickStyle" Target="../diagrams/quickStyle10.xml"/><Relationship Id="rId12" Type="http://schemas.openxmlformats.org/officeDocument/2006/relationships/slide" Target="slide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0.xml"/><Relationship Id="rId11" Type="http://schemas.openxmlformats.org/officeDocument/2006/relationships/slide" Target="slide3.xml"/><Relationship Id="rId5" Type="http://schemas.openxmlformats.org/officeDocument/2006/relationships/diagramData" Target="../diagrams/data10.xml"/><Relationship Id="rId10" Type="http://schemas.openxmlformats.org/officeDocument/2006/relationships/slide" Target="slide2.xml"/><Relationship Id="rId4" Type="http://schemas.openxmlformats.org/officeDocument/2006/relationships/image" Target="../media/image2.png"/><Relationship Id="rId9" Type="http://schemas.microsoft.com/office/2007/relationships/diagramDrawing" Target="../diagrams/drawing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1.xml"/><Relationship Id="rId13" Type="http://schemas.openxmlformats.org/officeDocument/2006/relationships/slide" Target="slide5.xml"/><Relationship Id="rId3" Type="http://schemas.openxmlformats.org/officeDocument/2006/relationships/image" Target="../media/image3.png"/><Relationship Id="rId7" Type="http://schemas.openxmlformats.org/officeDocument/2006/relationships/diagramLayout" Target="../diagrams/layout11.xml"/><Relationship Id="rId12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1.xml"/><Relationship Id="rId11" Type="http://schemas.openxmlformats.org/officeDocument/2006/relationships/slide" Target="slide2.xml"/><Relationship Id="rId5" Type="http://schemas.openxmlformats.org/officeDocument/2006/relationships/image" Target="../media/image2.png"/><Relationship Id="rId10" Type="http://schemas.microsoft.com/office/2007/relationships/diagramDrawing" Target="../diagrams/drawing11.xml"/><Relationship Id="rId4" Type="http://schemas.openxmlformats.org/officeDocument/2006/relationships/hyperlink" Target="../TIAANO%20Presentation.ppsx" TargetMode="External"/><Relationship Id="rId9" Type="http://schemas.openxmlformats.org/officeDocument/2006/relationships/diagramColors" Target="../diagrams/colors11.xml"/><Relationship Id="rId1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13" Type="http://schemas.openxmlformats.org/officeDocument/2006/relationships/slide" Target="slide10.xml"/><Relationship Id="rId3" Type="http://schemas.openxmlformats.org/officeDocument/2006/relationships/hyperlink" Target="../TIAANO%20Presentation.ppsx" TargetMode="External"/><Relationship Id="rId7" Type="http://schemas.openxmlformats.org/officeDocument/2006/relationships/diagramQuickStyle" Target="../diagrams/quickStyle12.xml"/><Relationship Id="rId12" Type="http://schemas.openxmlformats.org/officeDocument/2006/relationships/slide" Target="slide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2.xml"/><Relationship Id="rId11" Type="http://schemas.openxmlformats.org/officeDocument/2006/relationships/slide" Target="slide3.xml"/><Relationship Id="rId5" Type="http://schemas.openxmlformats.org/officeDocument/2006/relationships/diagramData" Target="../diagrams/data12.xml"/><Relationship Id="rId10" Type="http://schemas.openxmlformats.org/officeDocument/2006/relationships/slide" Target="slide2.xml"/><Relationship Id="rId4" Type="http://schemas.openxmlformats.org/officeDocument/2006/relationships/image" Target="../media/image2.png"/><Relationship Id="rId9" Type="http://schemas.microsoft.com/office/2007/relationships/diagramDrawing" Target="../diagrams/drawin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1679" y="326383"/>
            <a:ext cx="9591634" cy="1502417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Tiaano</a:t>
            </a:r>
            <a:r>
              <a:rPr lang="en-US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8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Group</a:t>
            </a:r>
            <a:r>
              <a:rPr lang="en-US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endParaRPr lang="en-US" sz="80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6370" y="2127748"/>
            <a:ext cx="10615015" cy="473025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BRIEF PRESENTATION ON </a:t>
            </a:r>
          </a:p>
          <a:p>
            <a:endParaRPr lang="en-US" sz="20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ELECTROPLATING EQUIPMENTS</a:t>
            </a:r>
          </a:p>
          <a:p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ELECTRO CATALYTIC COATINGS </a:t>
            </a:r>
          </a:p>
          <a:p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MIXED METAL OXIDES /  PLATINISED ANODES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00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287" y="-182262"/>
            <a:ext cx="7708900" cy="1648272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FEW OF OUR CLIENTS   LIST . . .  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+mn-lt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2019300"/>
            <a:ext cx="7759700" cy="4127500"/>
          </a:xfrm>
        </p:spPr>
        <p:txBody>
          <a:bodyPr/>
          <a:lstStyle/>
          <a:p>
            <a:pPr marL="2286000" lvl="5" indent="0">
              <a:buNone/>
            </a:pP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2743200" lvl="6" indent="0">
              <a:buNone/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0" lvl="5" indent="0">
              <a:buNone/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4" name="Picture 33" descr="C:\Users\NIHILA\Desktop\logo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40" y="337100"/>
            <a:ext cx="675458" cy="69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5" name="Group 639"/>
          <p:cNvGrpSpPr>
            <a:grpSpLocks/>
          </p:cNvGrpSpPr>
          <p:nvPr/>
        </p:nvGrpSpPr>
        <p:grpSpPr bwMode="auto">
          <a:xfrm>
            <a:off x="193451" y="0"/>
            <a:ext cx="2153021" cy="6858000"/>
            <a:chOff x="2336" y="-8"/>
            <a:chExt cx="1252" cy="4337"/>
          </a:xfrm>
        </p:grpSpPr>
        <p:sp>
          <p:nvSpPr>
            <p:cNvPr id="36" name="Freeform 629"/>
            <p:cNvSpPr>
              <a:spLocks/>
            </p:cNvSpPr>
            <p:nvPr/>
          </p:nvSpPr>
          <p:spPr bwMode="auto">
            <a:xfrm>
              <a:off x="2336" y="-8"/>
              <a:ext cx="872" cy="4337"/>
            </a:xfrm>
            <a:custGeom>
              <a:avLst/>
              <a:gdLst>
                <a:gd name="T0" fmla="*/ 264 w 369"/>
                <a:gd name="T1" fmla="*/ 0 h 1836"/>
                <a:gd name="T2" fmla="*/ 242 w 369"/>
                <a:gd name="T3" fmla="*/ 870 h 1836"/>
                <a:gd name="T4" fmla="*/ 0 w 36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9" h="1836">
                  <a:moveTo>
                    <a:pt x="264" y="0"/>
                  </a:moveTo>
                  <a:cubicBezTo>
                    <a:pt x="264" y="0"/>
                    <a:pt x="1" y="330"/>
                    <a:pt x="242" y="870"/>
                  </a:cubicBezTo>
                  <a:cubicBezTo>
                    <a:pt x="369" y="1155"/>
                    <a:pt x="304" y="1365"/>
                    <a:pt x="0" y="1836"/>
                  </a:cubicBezTo>
                </a:path>
              </a:pathLst>
            </a:custGeom>
            <a:noFill/>
            <a:ln w="14288" cap="flat">
              <a:solidFill>
                <a:srgbClr val="FEBD1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630"/>
            <p:cNvSpPr>
              <a:spLocks/>
            </p:cNvSpPr>
            <p:nvPr/>
          </p:nvSpPr>
          <p:spPr bwMode="auto">
            <a:xfrm>
              <a:off x="2343" y="-8"/>
              <a:ext cx="893" cy="4337"/>
            </a:xfrm>
            <a:custGeom>
              <a:avLst/>
              <a:gdLst>
                <a:gd name="T0" fmla="*/ 263 w 378"/>
                <a:gd name="T1" fmla="*/ 0 h 1836"/>
                <a:gd name="T2" fmla="*/ 249 w 378"/>
                <a:gd name="T3" fmla="*/ 870 h 1836"/>
                <a:gd name="T4" fmla="*/ 31 w 37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8" h="1836">
                  <a:moveTo>
                    <a:pt x="263" y="0"/>
                  </a:moveTo>
                  <a:cubicBezTo>
                    <a:pt x="263" y="0"/>
                    <a:pt x="0" y="326"/>
                    <a:pt x="249" y="870"/>
                  </a:cubicBezTo>
                  <a:cubicBezTo>
                    <a:pt x="378" y="1154"/>
                    <a:pt x="326" y="1351"/>
                    <a:pt x="31" y="1836"/>
                  </a:cubicBezTo>
                </a:path>
              </a:pathLst>
            </a:custGeom>
            <a:noFill/>
            <a:ln w="14288" cap="flat">
              <a:solidFill>
                <a:srgbClr val="FDB6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631"/>
            <p:cNvSpPr>
              <a:spLocks/>
            </p:cNvSpPr>
            <p:nvPr/>
          </p:nvSpPr>
          <p:spPr bwMode="auto">
            <a:xfrm>
              <a:off x="2350" y="-8"/>
              <a:ext cx="917" cy="4337"/>
            </a:xfrm>
            <a:custGeom>
              <a:avLst/>
              <a:gdLst>
                <a:gd name="T0" fmla="*/ 263 w 388"/>
                <a:gd name="T1" fmla="*/ 0 h 1836"/>
                <a:gd name="T2" fmla="*/ 256 w 388"/>
                <a:gd name="T3" fmla="*/ 870 h 1836"/>
                <a:gd name="T4" fmla="*/ 62 w 38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8" h="1836">
                  <a:moveTo>
                    <a:pt x="263" y="0"/>
                  </a:moveTo>
                  <a:cubicBezTo>
                    <a:pt x="263" y="0"/>
                    <a:pt x="0" y="323"/>
                    <a:pt x="256" y="870"/>
                  </a:cubicBezTo>
                  <a:cubicBezTo>
                    <a:pt x="388" y="1152"/>
                    <a:pt x="348" y="1338"/>
                    <a:pt x="62" y="1836"/>
                  </a:cubicBezTo>
                </a:path>
              </a:pathLst>
            </a:custGeom>
            <a:noFill/>
            <a:ln w="14288" cap="flat">
              <a:solidFill>
                <a:srgbClr val="FCAF2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632"/>
            <p:cNvSpPr>
              <a:spLocks/>
            </p:cNvSpPr>
            <p:nvPr/>
          </p:nvSpPr>
          <p:spPr bwMode="auto">
            <a:xfrm>
              <a:off x="2355" y="-8"/>
              <a:ext cx="940" cy="4337"/>
            </a:xfrm>
            <a:custGeom>
              <a:avLst/>
              <a:gdLst>
                <a:gd name="T0" fmla="*/ 263 w 398"/>
                <a:gd name="T1" fmla="*/ 0 h 1836"/>
                <a:gd name="T2" fmla="*/ 264 w 398"/>
                <a:gd name="T3" fmla="*/ 870 h 1836"/>
                <a:gd name="T4" fmla="*/ 94 w 39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" h="1836">
                  <a:moveTo>
                    <a:pt x="263" y="0"/>
                  </a:moveTo>
                  <a:cubicBezTo>
                    <a:pt x="263" y="0"/>
                    <a:pt x="0" y="320"/>
                    <a:pt x="264" y="870"/>
                  </a:cubicBezTo>
                  <a:cubicBezTo>
                    <a:pt x="398" y="1151"/>
                    <a:pt x="371" y="1324"/>
                    <a:pt x="94" y="1836"/>
                  </a:cubicBezTo>
                </a:path>
              </a:pathLst>
            </a:custGeom>
            <a:noFill/>
            <a:ln w="14288" cap="flat">
              <a:solidFill>
                <a:srgbClr val="FBA92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633"/>
            <p:cNvSpPr>
              <a:spLocks/>
            </p:cNvSpPr>
            <p:nvPr/>
          </p:nvSpPr>
          <p:spPr bwMode="auto">
            <a:xfrm>
              <a:off x="2360" y="-8"/>
              <a:ext cx="964" cy="4337"/>
            </a:xfrm>
            <a:custGeom>
              <a:avLst/>
              <a:gdLst>
                <a:gd name="T0" fmla="*/ 264 w 408"/>
                <a:gd name="T1" fmla="*/ 0 h 1836"/>
                <a:gd name="T2" fmla="*/ 271 w 408"/>
                <a:gd name="T3" fmla="*/ 870 h 1836"/>
                <a:gd name="T4" fmla="*/ 125 w 40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" h="1836">
                  <a:moveTo>
                    <a:pt x="264" y="0"/>
                  </a:moveTo>
                  <a:cubicBezTo>
                    <a:pt x="264" y="0"/>
                    <a:pt x="0" y="317"/>
                    <a:pt x="271" y="870"/>
                  </a:cubicBezTo>
                  <a:cubicBezTo>
                    <a:pt x="408" y="1150"/>
                    <a:pt x="395" y="1310"/>
                    <a:pt x="125" y="1836"/>
                  </a:cubicBezTo>
                </a:path>
              </a:pathLst>
            </a:custGeom>
            <a:noFill/>
            <a:ln w="14288" cap="flat">
              <a:solidFill>
                <a:srgbClr val="FAA22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634"/>
            <p:cNvSpPr>
              <a:spLocks/>
            </p:cNvSpPr>
            <p:nvPr/>
          </p:nvSpPr>
          <p:spPr bwMode="auto">
            <a:xfrm>
              <a:off x="2365" y="-8"/>
              <a:ext cx="987" cy="4337"/>
            </a:xfrm>
            <a:custGeom>
              <a:avLst/>
              <a:gdLst>
                <a:gd name="T0" fmla="*/ 264 w 418"/>
                <a:gd name="T1" fmla="*/ 0 h 1836"/>
                <a:gd name="T2" fmla="*/ 279 w 418"/>
                <a:gd name="T3" fmla="*/ 870 h 1836"/>
                <a:gd name="T4" fmla="*/ 157 w 41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8" h="1836">
                  <a:moveTo>
                    <a:pt x="264" y="0"/>
                  </a:moveTo>
                  <a:cubicBezTo>
                    <a:pt x="264" y="0"/>
                    <a:pt x="0" y="314"/>
                    <a:pt x="279" y="870"/>
                  </a:cubicBezTo>
                  <a:cubicBezTo>
                    <a:pt x="418" y="1149"/>
                    <a:pt x="418" y="1296"/>
                    <a:pt x="157" y="1836"/>
                  </a:cubicBezTo>
                </a:path>
              </a:pathLst>
            </a:custGeom>
            <a:noFill/>
            <a:ln w="14288" cap="flat">
              <a:solidFill>
                <a:srgbClr val="F99D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635"/>
            <p:cNvSpPr>
              <a:spLocks/>
            </p:cNvSpPr>
            <p:nvPr/>
          </p:nvSpPr>
          <p:spPr bwMode="auto">
            <a:xfrm>
              <a:off x="2372" y="-8"/>
              <a:ext cx="1039" cy="4337"/>
            </a:xfrm>
            <a:custGeom>
              <a:avLst/>
              <a:gdLst>
                <a:gd name="T0" fmla="*/ 263 w 440"/>
                <a:gd name="T1" fmla="*/ 0 h 1836"/>
                <a:gd name="T2" fmla="*/ 286 w 440"/>
                <a:gd name="T3" fmla="*/ 870 h 1836"/>
                <a:gd name="T4" fmla="*/ 188 w 440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0" h="1836">
                  <a:moveTo>
                    <a:pt x="263" y="0"/>
                  </a:moveTo>
                  <a:cubicBezTo>
                    <a:pt x="263" y="0"/>
                    <a:pt x="0" y="311"/>
                    <a:pt x="286" y="870"/>
                  </a:cubicBezTo>
                  <a:cubicBezTo>
                    <a:pt x="428" y="1148"/>
                    <a:pt x="440" y="1282"/>
                    <a:pt x="188" y="1836"/>
                  </a:cubicBezTo>
                </a:path>
              </a:pathLst>
            </a:custGeom>
            <a:noFill/>
            <a:ln w="14288" cap="flat">
              <a:solidFill>
                <a:srgbClr val="F896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636"/>
            <p:cNvSpPr>
              <a:spLocks/>
            </p:cNvSpPr>
            <p:nvPr/>
          </p:nvSpPr>
          <p:spPr bwMode="auto">
            <a:xfrm>
              <a:off x="2376" y="-8"/>
              <a:ext cx="1094" cy="4337"/>
            </a:xfrm>
            <a:custGeom>
              <a:avLst/>
              <a:gdLst>
                <a:gd name="T0" fmla="*/ 264 w 463"/>
                <a:gd name="T1" fmla="*/ 0 h 1836"/>
                <a:gd name="T2" fmla="*/ 294 w 463"/>
                <a:gd name="T3" fmla="*/ 870 h 1836"/>
                <a:gd name="T4" fmla="*/ 220 w 463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3" h="1836">
                  <a:moveTo>
                    <a:pt x="264" y="0"/>
                  </a:moveTo>
                  <a:cubicBezTo>
                    <a:pt x="264" y="0"/>
                    <a:pt x="0" y="308"/>
                    <a:pt x="294" y="870"/>
                  </a:cubicBezTo>
                  <a:cubicBezTo>
                    <a:pt x="438" y="1146"/>
                    <a:pt x="463" y="1268"/>
                    <a:pt x="220" y="1836"/>
                  </a:cubicBezTo>
                </a:path>
              </a:pathLst>
            </a:custGeom>
            <a:noFill/>
            <a:ln w="14288" cap="flat">
              <a:solidFill>
                <a:srgbClr val="F790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637"/>
            <p:cNvSpPr>
              <a:spLocks/>
            </p:cNvSpPr>
            <p:nvPr/>
          </p:nvSpPr>
          <p:spPr bwMode="auto">
            <a:xfrm>
              <a:off x="2381" y="-8"/>
              <a:ext cx="1148" cy="4337"/>
            </a:xfrm>
            <a:custGeom>
              <a:avLst/>
              <a:gdLst>
                <a:gd name="T0" fmla="*/ 264 w 486"/>
                <a:gd name="T1" fmla="*/ 0 h 1836"/>
                <a:gd name="T2" fmla="*/ 302 w 486"/>
                <a:gd name="T3" fmla="*/ 870 h 1836"/>
                <a:gd name="T4" fmla="*/ 252 w 486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6" h="1836">
                  <a:moveTo>
                    <a:pt x="264" y="0"/>
                  </a:moveTo>
                  <a:cubicBezTo>
                    <a:pt x="264" y="0"/>
                    <a:pt x="0" y="304"/>
                    <a:pt x="302" y="870"/>
                  </a:cubicBezTo>
                  <a:cubicBezTo>
                    <a:pt x="448" y="1145"/>
                    <a:pt x="486" y="1254"/>
                    <a:pt x="252" y="1836"/>
                  </a:cubicBezTo>
                </a:path>
              </a:pathLst>
            </a:custGeom>
            <a:noFill/>
            <a:ln w="14288" cap="flat">
              <a:solidFill>
                <a:srgbClr val="F68A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638"/>
            <p:cNvSpPr>
              <a:spLocks/>
            </p:cNvSpPr>
            <p:nvPr/>
          </p:nvSpPr>
          <p:spPr bwMode="auto">
            <a:xfrm>
              <a:off x="2386" y="-8"/>
              <a:ext cx="1202" cy="4337"/>
            </a:xfrm>
            <a:custGeom>
              <a:avLst/>
              <a:gdLst>
                <a:gd name="T0" fmla="*/ 264 w 509"/>
                <a:gd name="T1" fmla="*/ 0 h 1836"/>
                <a:gd name="T2" fmla="*/ 309 w 509"/>
                <a:gd name="T3" fmla="*/ 870 h 1836"/>
                <a:gd name="T4" fmla="*/ 283 w 50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9" h="1836">
                  <a:moveTo>
                    <a:pt x="264" y="0"/>
                  </a:moveTo>
                  <a:cubicBezTo>
                    <a:pt x="264" y="0"/>
                    <a:pt x="0" y="301"/>
                    <a:pt x="309" y="870"/>
                  </a:cubicBezTo>
                  <a:cubicBezTo>
                    <a:pt x="458" y="1144"/>
                    <a:pt x="509" y="1241"/>
                    <a:pt x="283" y="1836"/>
                  </a:cubicBezTo>
                </a:path>
              </a:pathLst>
            </a:custGeom>
            <a:noFill/>
            <a:ln w="14288" cap="flat">
              <a:solidFill>
                <a:srgbClr val="F584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6" name="Picture 45">
            <a:hlinkClick r:id="rId4" action="ppaction://hlinkpres?slideindex=1&amp;slidetitle=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589" y="333154"/>
            <a:ext cx="609548" cy="609548"/>
          </a:xfrm>
          <a:prstGeom prst="rect">
            <a:avLst/>
          </a:prstGeom>
        </p:spPr>
      </p:pic>
      <p:graphicFrame>
        <p:nvGraphicFramePr>
          <p:cNvPr id="47" name="Diagram 46"/>
          <p:cNvGraphicFramePr/>
          <p:nvPr>
            <p:extLst>
              <p:ext uri="{D42A27DB-BD31-4B8C-83A1-F6EECF244321}">
                <p14:modId xmlns:p14="http://schemas.microsoft.com/office/powerpoint/2010/main" val="1002493948"/>
              </p:ext>
            </p:extLst>
          </p:nvPr>
        </p:nvGraphicFramePr>
        <p:xfrm>
          <a:off x="194432" y="1303229"/>
          <a:ext cx="2270865" cy="3903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50" name="Rectangle 49"/>
          <p:cNvSpPr/>
          <p:nvPr/>
        </p:nvSpPr>
        <p:spPr>
          <a:xfrm>
            <a:off x="2830713" y="1125885"/>
            <a:ext cx="894889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ANNA UNIVERSITY</a:t>
            </a:r>
          </a:p>
          <a:p>
            <a:pPr lvl="1"/>
            <a:endParaRPr lang="en-US" sz="2000" b="1" dirty="0" smtClean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BHARAT ELECTRONICS LTD ..,</a:t>
            </a:r>
          </a:p>
          <a:p>
            <a:pPr lvl="1"/>
            <a:endParaRPr lang="en-US" sz="2000" b="1" dirty="0" smtClean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BHABHA ATOMIC RESEARCH CENTRE FACILITIES</a:t>
            </a:r>
          </a:p>
          <a:p>
            <a:pPr lvl="1"/>
            <a:endParaRPr lang="en-US" sz="2000" b="1" dirty="0" smtClean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DEFENCE METALLURGICAL RESEARCH </a:t>
            </a:r>
          </a:p>
          <a:p>
            <a:pPr lvl="1"/>
            <a:endParaRPr lang="en-US" sz="2000" b="1" dirty="0" smtClean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LABORATORY.</a:t>
            </a:r>
          </a:p>
          <a:p>
            <a:pPr lvl="1"/>
            <a:endParaRPr lang="en-US" sz="2000" b="1" dirty="0" smtClean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DEPT. OF CHEMICAL ENGG.</a:t>
            </a: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endParaRPr lang="en-US" sz="2000" b="1" dirty="0" smtClean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DEPT. OF CHEMICAL ENGG.</a:t>
            </a:r>
          </a:p>
          <a:p>
            <a:pPr lvl="1"/>
            <a:endParaRPr lang="en-US" sz="2000" b="1" dirty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DEPT</a:t>
            </a:r>
            <a:r>
              <a:rPr lang="en-US" sz="2000" b="1" dirty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OF CHEMICAL ENGG.</a:t>
            </a:r>
          </a:p>
          <a:p>
            <a:pPr lvl="1"/>
            <a:endParaRPr lang="en-US" sz="2000" b="1" dirty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INSTITUTE </a:t>
            </a:r>
            <a:r>
              <a:rPr lang="en-US" sz="2000" b="1" dirty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OF CHEMICAL TECHNOLOGY</a:t>
            </a:r>
          </a:p>
          <a:p>
            <a:endParaRPr lang="en-US" sz="2000" b="1" dirty="0" smtClean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97442" y="1735965"/>
            <a:ext cx="2270865" cy="679554"/>
            <a:chOff x="0" y="54063"/>
            <a:chExt cx="2270865" cy="692640"/>
          </a:xfrm>
          <a:solidFill>
            <a:schemeClr val="accent1"/>
          </a:solidFill>
        </p:grpSpPr>
        <p:sp>
          <p:nvSpPr>
            <p:cNvPr id="20" name="Rounded Rectangle 19">
              <a:hlinkClick r:id="rId11" action="ppaction://hlinksldjump"/>
            </p:cNvPr>
            <p:cNvSpPr/>
            <p:nvPr/>
          </p:nvSpPr>
          <p:spPr>
            <a:xfrm>
              <a:off x="0" y="54063"/>
              <a:ext cx="2270865" cy="69264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>
              <a:hlinkClick r:id="rId11" action="ppaction://hlinksldjump"/>
            </p:cNvPr>
            <p:cNvSpPr/>
            <p:nvPr/>
          </p:nvSpPr>
          <p:spPr>
            <a:xfrm>
              <a:off x="33812" y="87875"/>
              <a:ext cx="2203241" cy="625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Condensed" pitchFamily="50" charset="0"/>
                  <a:cs typeface="Helvetica World" panose="020B0500040000020004" pitchFamily="34" charset="0"/>
                </a:rPr>
                <a:t>General</a:t>
              </a:r>
              <a:endParaRPr lang="en-US" sz="1400" kern="1200" dirty="0">
                <a:latin typeface="Helvetica Condensed" pitchFamily="50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18523" y="2509335"/>
            <a:ext cx="2270865" cy="692640"/>
            <a:chOff x="0" y="806365"/>
            <a:chExt cx="2270865" cy="692640"/>
          </a:xfrm>
        </p:grpSpPr>
        <p:sp>
          <p:nvSpPr>
            <p:cNvPr id="23" name="Rounded Rectangle 22">
              <a:hlinkClick r:id="rId12" action="ppaction://hlinksldjump"/>
            </p:cNvPr>
            <p:cNvSpPr/>
            <p:nvPr/>
          </p:nvSpPr>
          <p:spPr>
            <a:xfrm>
              <a:off x="0" y="8063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1838336"/>
                <a:satOff val="-2557"/>
                <a:lumOff val="-98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6"/>
            <p:cNvSpPr/>
            <p:nvPr/>
          </p:nvSpPr>
          <p:spPr>
            <a:xfrm>
              <a:off x="33812" y="8401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Application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97442" y="3287467"/>
            <a:ext cx="2270865" cy="692640"/>
            <a:chOff x="0" y="1605565"/>
            <a:chExt cx="2270865" cy="692640"/>
          </a:xfrm>
        </p:grpSpPr>
        <p:sp>
          <p:nvSpPr>
            <p:cNvPr id="26" name="Rounded Rectangle 25">
              <a:hlinkClick r:id="rId13" action="ppaction://hlinksldjump"/>
            </p:cNvPr>
            <p:cNvSpPr/>
            <p:nvPr/>
          </p:nvSpPr>
          <p:spPr>
            <a:xfrm>
              <a:off x="0" y="16055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ounded Rectangle 8"/>
            <p:cNvSpPr/>
            <p:nvPr/>
          </p:nvSpPr>
          <p:spPr>
            <a:xfrm>
              <a:off x="33812" y="16393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Products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97442" y="4086667"/>
            <a:ext cx="2270865" cy="692640"/>
            <a:chOff x="0" y="2404765"/>
            <a:chExt cx="2270865" cy="692640"/>
          </a:xfrm>
        </p:grpSpPr>
        <p:sp>
          <p:nvSpPr>
            <p:cNvPr id="29" name="Rounded Rectangle 28">
              <a:hlinkClick r:id="rId14" action="ppaction://hlinksldjump"/>
            </p:cNvPr>
            <p:cNvSpPr/>
            <p:nvPr/>
          </p:nvSpPr>
          <p:spPr>
            <a:xfrm>
              <a:off x="0" y="24047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5515009"/>
                <a:satOff val="-7671"/>
                <a:lumOff val="-294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10"/>
            <p:cNvSpPr/>
            <p:nvPr/>
          </p:nvSpPr>
          <p:spPr>
            <a:xfrm>
              <a:off x="33812" y="24385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Photo Gallery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97442" y="4893033"/>
            <a:ext cx="2270865" cy="692640"/>
            <a:chOff x="0" y="3211131"/>
            <a:chExt cx="2270865" cy="692640"/>
          </a:xfrm>
        </p:grpSpPr>
        <p:sp>
          <p:nvSpPr>
            <p:cNvPr id="32" name="Rounded Rectangle 31">
              <a:hlinkClick r:id="rId14" action="ppaction://hlinksldjump"/>
            </p:cNvPr>
            <p:cNvSpPr/>
            <p:nvPr/>
          </p:nvSpPr>
          <p:spPr>
            <a:xfrm>
              <a:off x="0" y="3211131"/>
              <a:ext cx="2270865" cy="69264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ounded Rectangle 12"/>
            <p:cNvSpPr/>
            <p:nvPr/>
          </p:nvSpPr>
          <p:spPr>
            <a:xfrm>
              <a:off x="33812" y="3244943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Customer List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506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6485" y="337100"/>
            <a:ext cx="7239000" cy="123348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FEW OF OUR CLIENTS LIST…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+mn-lt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807" y="1769138"/>
            <a:ext cx="7315200" cy="387826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200" b="1" dirty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ALFA  ELECTROCHLORINATION SPECIALISTS</a:t>
            </a:r>
          </a:p>
          <a:p>
            <a:pPr marL="0" indent="0">
              <a:buNone/>
            </a:pPr>
            <a:r>
              <a:rPr lang="en-US" sz="2200" b="1" dirty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LLC</a:t>
            </a:r>
            <a:endParaRPr lang="en-US" sz="2200" b="1" dirty="0" smtClean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371600" lvl="3" indent="0">
              <a:buNone/>
            </a:pPr>
            <a:endParaRPr lang="en-US" sz="2000" b="1" dirty="0" smtClean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M/S. ALIF TRADING EST</a:t>
            </a: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r-FR" sz="2000" b="1" dirty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M/s. </a:t>
            </a:r>
            <a:r>
              <a:rPr lang="fr-FR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ANALYTICAL TECHNOLOGIES </a:t>
            </a:r>
            <a:r>
              <a:rPr lang="fr-FR" sz="2000" b="1" dirty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PTE. LTD</a:t>
            </a:r>
            <a:r>
              <a:rPr lang="fr-FR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fr-FR" sz="2000" b="1" dirty="0" smtClean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M/S. BAC </a:t>
            </a: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CORROSION CONTROL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 smtClean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M/s. B.S.S. </a:t>
            </a: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TECHNOLOGIES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pic>
        <p:nvPicPr>
          <p:cNvPr id="34" name="Picture 33" descr="C:\Users\NIHILA\Desktop\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" y="294617"/>
            <a:ext cx="675458" cy="69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5" name="Group 639"/>
          <p:cNvGrpSpPr>
            <a:grpSpLocks/>
          </p:cNvGrpSpPr>
          <p:nvPr/>
        </p:nvGrpSpPr>
        <p:grpSpPr bwMode="auto">
          <a:xfrm>
            <a:off x="211965" y="0"/>
            <a:ext cx="2153021" cy="6858000"/>
            <a:chOff x="2336" y="-8"/>
            <a:chExt cx="1252" cy="4337"/>
          </a:xfrm>
        </p:grpSpPr>
        <p:sp>
          <p:nvSpPr>
            <p:cNvPr id="36" name="Freeform 629"/>
            <p:cNvSpPr>
              <a:spLocks/>
            </p:cNvSpPr>
            <p:nvPr/>
          </p:nvSpPr>
          <p:spPr bwMode="auto">
            <a:xfrm>
              <a:off x="2336" y="-8"/>
              <a:ext cx="872" cy="4337"/>
            </a:xfrm>
            <a:custGeom>
              <a:avLst/>
              <a:gdLst>
                <a:gd name="T0" fmla="*/ 264 w 369"/>
                <a:gd name="T1" fmla="*/ 0 h 1836"/>
                <a:gd name="T2" fmla="*/ 242 w 369"/>
                <a:gd name="T3" fmla="*/ 870 h 1836"/>
                <a:gd name="T4" fmla="*/ 0 w 36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9" h="1836">
                  <a:moveTo>
                    <a:pt x="264" y="0"/>
                  </a:moveTo>
                  <a:cubicBezTo>
                    <a:pt x="264" y="0"/>
                    <a:pt x="1" y="330"/>
                    <a:pt x="242" y="870"/>
                  </a:cubicBezTo>
                  <a:cubicBezTo>
                    <a:pt x="369" y="1155"/>
                    <a:pt x="304" y="1365"/>
                    <a:pt x="0" y="1836"/>
                  </a:cubicBezTo>
                </a:path>
              </a:pathLst>
            </a:custGeom>
            <a:noFill/>
            <a:ln w="14288" cap="flat">
              <a:solidFill>
                <a:srgbClr val="FEBD1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630"/>
            <p:cNvSpPr>
              <a:spLocks/>
            </p:cNvSpPr>
            <p:nvPr/>
          </p:nvSpPr>
          <p:spPr bwMode="auto">
            <a:xfrm>
              <a:off x="2343" y="-8"/>
              <a:ext cx="893" cy="4337"/>
            </a:xfrm>
            <a:custGeom>
              <a:avLst/>
              <a:gdLst>
                <a:gd name="T0" fmla="*/ 263 w 378"/>
                <a:gd name="T1" fmla="*/ 0 h 1836"/>
                <a:gd name="T2" fmla="*/ 249 w 378"/>
                <a:gd name="T3" fmla="*/ 870 h 1836"/>
                <a:gd name="T4" fmla="*/ 31 w 37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8" h="1836">
                  <a:moveTo>
                    <a:pt x="263" y="0"/>
                  </a:moveTo>
                  <a:cubicBezTo>
                    <a:pt x="263" y="0"/>
                    <a:pt x="0" y="326"/>
                    <a:pt x="249" y="870"/>
                  </a:cubicBezTo>
                  <a:cubicBezTo>
                    <a:pt x="378" y="1154"/>
                    <a:pt x="326" y="1351"/>
                    <a:pt x="31" y="1836"/>
                  </a:cubicBezTo>
                </a:path>
              </a:pathLst>
            </a:custGeom>
            <a:noFill/>
            <a:ln w="14288" cap="flat">
              <a:solidFill>
                <a:srgbClr val="FDB6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631"/>
            <p:cNvSpPr>
              <a:spLocks/>
            </p:cNvSpPr>
            <p:nvPr/>
          </p:nvSpPr>
          <p:spPr bwMode="auto">
            <a:xfrm>
              <a:off x="2350" y="-8"/>
              <a:ext cx="917" cy="4337"/>
            </a:xfrm>
            <a:custGeom>
              <a:avLst/>
              <a:gdLst>
                <a:gd name="T0" fmla="*/ 263 w 388"/>
                <a:gd name="T1" fmla="*/ 0 h 1836"/>
                <a:gd name="T2" fmla="*/ 256 w 388"/>
                <a:gd name="T3" fmla="*/ 870 h 1836"/>
                <a:gd name="T4" fmla="*/ 62 w 38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8" h="1836">
                  <a:moveTo>
                    <a:pt x="263" y="0"/>
                  </a:moveTo>
                  <a:cubicBezTo>
                    <a:pt x="263" y="0"/>
                    <a:pt x="0" y="323"/>
                    <a:pt x="256" y="870"/>
                  </a:cubicBezTo>
                  <a:cubicBezTo>
                    <a:pt x="388" y="1152"/>
                    <a:pt x="348" y="1338"/>
                    <a:pt x="62" y="1836"/>
                  </a:cubicBezTo>
                </a:path>
              </a:pathLst>
            </a:custGeom>
            <a:noFill/>
            <a:ln w="14288" cap="flat">
              <a:solidFill>
                <a:srgbClr val="FCAF2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632"/>
            <p:cNvSpPr>
              <a:spLocks/>
            </p:cNvSpPr>
            <p:nvPr/>
          </p:nvSpPr>
          <p:spPr bwMode="auto">
            <a:xfrm>
              <a:off x="2355" y="-8"/>
              <a:ext cx="940" cy="4337"/>
            </a:xfrm>
            <a:custGeom>
              <a:avLst/>
              <a:gdLst>
                <a:gd name="T0" fmla="*/ 263 w 398"/>
                <a:gd name="T1" fmla="*/ 0 h 1836"/>
                <a:gd name="T2" fmla="*/ 264 w 398"/>
                <a:gd name="T3" fmla="*/ 870 h 1836"/>
                <a:gd name="T4" fmla="*/ 94 w 39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" h="1836">
                  <a:moveTo>
                    <a:pt x="263" y="0"/>
                  </a:moveTo>
                  <a:cubicBezTo>
                    <a:pt x="263" y="0"/>
                    <a:pt x="0" y="320"/>
                    <a:pt x="264" y="870"/>
                  </a:cubicBezTo>
                  <a:cubicBezTo>
                    <a:pt x="398" y="1151"/>
                    <a:pt x="371" y="1324"/>
                    <a:pt x="94" y="1836"/>
                  </a:cubicBezTo>
                </a:path>
              </a:pathLst>
            </a:custGeom>
            <a:noFill/>
            <a:ln w="14288" cap="flat">
              <a:solidFill>
                <a:srgbClr val="FBA92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633"/>
            <p:cNvSpPr>
              <a:spLocks/>
            </p:cNvSpPr>
            <p:nvPr/>
          </p:nvSpPr>
          <p:spPr bwMode="auto">
            <a:xfrm>
              <a:off x="2360" y="-8"/>
              <a:ext cx="964" cy="4337"/>
            </a:xfrm>
            <a:custGeom>
              <a:avLst/>
              <a:gdLst>
                <a:gd name="T0" fmla="*/ 264 w 408"/>
                <a:gd name="T1" fmla="*/ 0 h 1836"/>
                <a:gd name="T2" fmla="*/ 271 w 408"/>
                <a:gd name="T3" fmla="*/ 870 h 1836"/>
                <a:gd name="T4" fmla="*/ 125 w 40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" h="1836">
                  <a:moveTo>
                    <a:pt x="264" y="0"/>
                  </a:moveTo>
                  <a:cubicBezTo>
                    <a:pt x="264" y="0"/>
                    <a:pt x="0" y="317"/>
                    <a:pt x="271" y="870"/>
                  </a:cubicBezTo>
                  <a:cubicBezTo>
                    <a:pt x="408" y="1150"/>
                    <a:pt x="395" y="1310"/>
                    <a:pt x="125" y="1836"/>
                  </a:cubicBezTo>
                </a:path>
              </a:pathLst>
            </a:custGeom>
            <a:noFill/>
            <a:ln w="14288" cap="flat">
              <a:solidFill>
                <a:srgbClr val="FAA22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634"/>
            <p:cNvSpPr>
              <a:spLocks/>
            </p:cNvSpPr>
            <p:nvPr/>
          </p:nvSpPr>
          <p:spPr bwMode="auto">
            <a:xfrm>
              <a:off x="2365" y="-8"/>
              <a:ext cx="987" cy="4337"/>
            </a:xfrm>
            <a:custGeom>
              <a:avLst/>
              <a:gdLst>
                <a:gd name="T0" fmla="*/ 264 w 418"/>
                <a:gd name="T1" fmla="*/ 0 h 1836"/>
                <a:gd name="T2" fmla="*/ 279 w 418"/>
                <a:gd name="T3" fmla="*/ 870 h 1836"/>
                <a:gd name="T4" fmla="*/ 157 w 41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8" h="1836">
                  <a:moveTo>
                    <a:pt x="264" y="0"/>
                  </a:moveTo>
                  <a:cubicBezTo>
                    <a:pt x="264" y="0"/>
                    <a:pt x="0" y="314"/>
                    <a:pt x="279" y="870"/>
                  </a:cubicBezTo>
                  <a:cubicBezTo>
                    <a:pt x="418" y="1149"/>
                    <a:pt x="418" y="1296"/>
                    <a:pt x="157" y="1836"/>
                  </a:cubicBezTo>
                </a:path>
              </a:pathLst>
            </a:custGeom>
            <a:noFill/>
            <a:ln w="14288" cap="flat">
              <a:solidFill>
                <a:srgbClr val="F99D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635"/>
            <p:cNvSpPr>
              <a:spLocks/>
            </p:cNvSpPr>
            <p:nvPr/>
          </p:nvSpPr>
          <p:spPr bwMode="auto">
            <a:xfrm>
              <a:off x="2372" y="-8"/>
              <a:ext cx="1039" cy="4337"/>
            </a:xfrm>
            <a:custGeom>
              <a:avLst/>
              <a:gdLst>
                <a:gd name="T0" fmla="*/ 263 w 440"/>
                <a:gd name="T1" fmla="*/ 0 h 1836"/>
                <a:gd name="T2" fmla="*/ 286 w 440"/>
                <a:gd name="T3" fmla="*/ 870 h 1836"/>
                <a:gd name="T4" fmla="*/ 188 w 440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0" h="1836">
                  <a:moveTo>
                    <a:pt x="263" y="0"/>
                  </a:moveTo>
                  <a:cubicBezTo>
                    <a:pt x="263" y="0"/>
                    <a:pt x="0" y="311"/>
                    <a:pt x="286" y="870"/>
                  </a:cubicBezTo>
                  <a:cubicBezTo>
                    <a:pt x="428" y="1148"/>
                    <a:pt x="440" y="1282"/>
                    <a:pt x="188" y="1836"/>
                  </a:cubicBezTo>
                </a:path>
              </a:pathLst>
            </a:custGeom>
            <a:noFill/>
            <a:ln w="14288" cap="flat">
              <a:solidFill>
                <a:srgbClr val="F896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636"/>
            <p:cNvSpPr>
              <a:spLocks/>
            </p:cNvSpPr>
            <p:nvPr/>
          </p:nvSpPr>
          <p:spPr bwMode="auto">
            <a:xfrm>
              <a:off x="2376" y="-8"/>
              <a:ext cx="1094" cy="4337"/>
            </a:xfrm>
            <a:custGeom>
              <a:avLst/>
              <a:gdLst>
                <a:gd name="T0" fmla="*/ 264 w 463"/>
                <a:gd name="T1" fmla="*/ 0 h 1836"/>
                <a:gd name="T2" fmla="*/ 294 w 463"/>
                <a:gd name="T3" fmla="*/ 870 h 1836"/>
                <a:gd name="T4" fmla="*/ 220 w 463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3" h="1836">
                  <a:moveTo>
                    <a:pt x="264" y="0"/>
                  </a:moveTo>
                  <a:cubicBezTo>
                    <a:pt x="264" y="0"/>
                    <a:pt x="0" y="308"/>
                    <a:pt x="294" y="870"/>
                  </a:cubicBezTo>
                  <a:cubicBezTo>
                    <a:pt x="438" y="1146"/>
                    <a:pt x="463" y="1268"/>
                    <a:pt x="220" y="1836"/>
                  </a:cubicBezTo>
                </a:path>
              </a:pathLst>
            </a:custGeom>
            <a:noFill/>
            <a:ln w="14288" cap="flat">
              <a:solidFill>
                <a:srgbClr val="F790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637"/>
            <p:cNvSpPr>
              <a:spLocks/>
            </p:cNvSpPr>
            <p:nvPr/>
          </p:nvSpPr>
          <p:spPr bwMode="auto">
            <a:xfrm>
              <a:off x="2381" y="-8"/>
              <a:ext cx="1148" cy="4337"/>
            </a:xfrm>
            <a:custGeom>
              <a:avLst/>
              <a:gdLst>
                <a:gd name="T0" fmla="*/ 264 w 486"/>
                <a:gd name="T1" fmla="*/ 0 h 1836"/>
                <a:gd name="T2" fmla="*/ 302 w 486"/>
                <a:gd name="T3" fmla="*/ 870 h 1836"/>
                <a:gd name="T4" fmla="*/ 252 w 486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6" h="1836">
                  <a:moveTo>
                    <a:pt x="264" y="0"/>
                  </a:moveTo>
                  <a:cubicBezTo>
                    <a:pt x="264" y="0"/>
                    <a:pt x="0" y="304"/>
                    <a:pt x="302" y="870"/>
                  </a:cubicBezTo>
                  <a:cubicBezTo>
                    <a:pt x="448" y="1145"/>
                    <a:pt x="486" y="1254"/>
                    <a:pt x="252" y="1836"/>
                  </a:cubicBezTo>
                </a:path>
              </a:pathLst>
            </a:custGeom>
            <a:noFill/>
            <a:ln w="14288" cap="flat">
              <a:solidFill>
                <a:srgbClr val="F68A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638"/>
            <p:cNvSpPr>
              <a:spLocks/>
            </p:cNvSpPr>
            <p:nvPr/>
          </p:nvSpPr>
          <p:spPr bwMode="auto">
            <a:xfrm>
              <a:off x="2386" y="-8"/>
              <a:ext cx="1202" cy="4337"/>
            </a:xfrm>
            <a:custGeom>
              <a:avLst/>
              <a:gdLst>
                <a:gd name="T0" fmla="*/ 264 w 509"/>
                <a:gd name="T1" fmla="*/ 0 h 1836"/>
                <a:gd name="T2" fmla="*/ 309 w 509"/>
                <a:gd name="T3" fmla="*/ 870 h 1836"/>
                <a:gd name="T4" fmla="*/ 283 w 50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9" h="1836">
                  <a:moveTo>
                    <a:pt x="264" y="0"/>
                  </a:moveTo>
                  <a:cubicBezTo>
                    <a:pt x="264" y="0"/>
                    <a:pt x="0" y="301"/>
                    <a:pt x="309" y="870"/>
                  </a:cubicBezTo>
                  <a:cubicBezTo>
                    <a:pt x="458" y="1144"/>
                    <a:pt x="509" y="1241"/>
                    <a:pt x="283" y="1836"/>
                  </a:cubicBezTo>
                </a:path>
              </a:pathLst>
            </a:custGeom>
            <a:noFill/>
            <a:ln w="14288" cap="flat">
              <a:solidFill>
                <a:srgbClr val="F584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6" name="Picture 45">
            <a:hlinkClick r:id="rId3" action="ppaction://hlinkpres?slideindex=1&amp;slidetitle=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922" y="337100"/>
            <a:ext cx="609548" cy="609548"/>
          </a:xfrm>
          <a:prstGeom prst="rect">
            <a:avLst/>
          </a:prstGeom>
        </p:spPr>
      </p:pic>
      <p:graphicFrame>
        <p:nvGraphicFramePr>
          <p:cNvPr id="47" name="Diagram 46"/>
          <p:cNvGraphicFramePr/>
          <p:nvPr>
            <p:extLst>
              <p:ext uri="{D42A27DB-BD31-4B8C-83A1-F6EECF244321}">
                <p14:modId xmlns:p14="http://schemas.microsoft.com/office/powerpoint/2010/main" val="1970720289"/>
              </p:ext>
            </p:extLst>
          </p:nvPr>
        </p:nvGraphicFramePr>
        <p:xfrm>
          <a:off x="194432" y="1303229"/>
          <a:ext cx="2270865" cy="3903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297442" y="1735965"/>
            <a:ext cx="2270865" cy="679554"/>
            <a:chOff x="0" y="54063"/>
            <a:chExt cx="2270865" cy="692640"/>
          </a:xfrm>
          <a:solidFill>
            <a:schemeClr val="accent1"/>
          </a:solidFill>
        </p:grpSpPr>
        <p:sp>
          <p:nvSpPr>
            <p:cNvPr id="19" name="Rounded Rectangle 18">
              <a:hlinkClick r:id="rId10" action="ppaction://hlinksldjump"/>
            </p:cNvPr>
            <p:cNvSpPr/>
            <p:nvPr/>
          </p:nvSpPr>
          <p:spPr>
            <a:xfrm>
              <a:off x="0" y="54063"/>
              <a:ext cx="2270865" cy="69264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33812" y="87875"/>
              <a:ext cx="2203241" cy="625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Condensed" pitchFamily="50" charset="0"/>
                  <a:cs typeface="Helvetica World" panose="020B0500040000020004" pitchFamily="34" charset="0"/>
                </a:rPr>
                <a:t>General</a:t>
              </a:r>
              <a:endParaRPr lang="en-US" sz="1400" kern="1200" dirty="0">
                <a:latin typeface="Helvetica Condensed" pitchFamily="50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97442" y="2488267"/>
            <a:ext cx="2270865" cy="692640"/>
            <a:chOff x="0" y="806365"/>
            <a:chExt cx="2270865" cy="692640"/>
          </a:xfrm>
        </p:grpSpPr>
        <p:sp>
          <p:nvSpPr>
            <p:cNvPr id="22" name="Rounded Rectangle 21">
              <a:hlinkClick r:id="rId11" action="ppaction://hlinksldjump"/>
            </p:cNvPr>
            <p:cNvSpPr/>
            <p:nvPr/>
          </p:nvSpPr>
          <p:spPr>
            <a:xfrm>
              <a:off x="0" y="8063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1838336"/>
                <a:satOff val="-2557"/>
                <a:lumOff val="-98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6"/>
            <p:cNvSpPr/>
            <p:nvPr/>
          </p:nvSpPr>
          <p:spPr>
            <a:xfrm>
              <a:off x="33812" y="8401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Application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97442" y="3287467"/>
            <a:ext cx="2270865" cy="692640"/>
            <a:chOff x="0" y="1605565"/>
            <a:chExt cx="2270865" cy="692640"/>
          </a:xfrm>
        </p:grpSpPr>
        <p:sp>
          <p:nvSpPr>
            <p:cNvPr id="25" name="Rounded Rectangle 24">
              <a:hlinkClick r:id="rId12" action="ppaction://hlinksldjump"/>
            </p:cNvPr>
            <p:cNvSpPr/>
            <p:nvPr/>
          </p:nvSpPr>
          <p:spPr>
            <a:xfrm>
              <a:off x="0" y="16055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8"/>
            <p:cNvSpPr/>
            <p:nvPr/>
          </p:nvSpPr>
          <p:spPr>
            <a:xfrm>
              <a:off x="33812" y="16393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Products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97442" y="4086667"/>
            <a:ext cx="2270865" cy="692640"/>
            <a:chOff x="0" y="2404765"/>
            <a:chExt cx="2270865" cy="692640"/>
          </a:xfrm>
        </p:grpSpPr>
        <p:sp>
          <p:nvSpPr>
            <p:cNvPr id="28" name="Rounded Rectangle 27">
              <a:hlinkClick r:id="rId13" action="ppaction://hlinksldjump"/>
            </p:cNvPr>
            <p:cNvSpPr/>
            <p:nvPr/>
          </p:nvSpPr>
          <p:spPr>
            <a:xfrm>
              <a:off x="0" y="24047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5515009"/>
                <a:satOff val="-7671"/>
                <a:lumOff val="-294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ounded Rectangle 10"/>
            <p:cNvSpPr/>
            <p:nvPr/>
          </p:nvSpPr>
          <p:spPr>
            <a:xfrm>
              <a:off x="33812" y="24385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Photo Gallery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97442" y="4893033"/>
            <a:ext cx="2270865" cy="692640"/>
            <a:chOff x="0" y="3211131"/>
            <a:chExt cx="2270865" cy="692640"/>
          </a:xfrm>
          <a:solidFill>
            <a:schemeClr val="accent5">
              <a:lumMod val="50000"/>
            </a:schemeClr>
          </a:solidFill>
        </p:grpSpPr>
        <p:sp>
          <p:nvSpPr>
            <p:cNvPr id="31" name="Rounded Rectangle 30">
              <a:hlinkClick r:id="rId13" action="ppaction://hlinksldjump"/>
            </p:cNvPr>
            <p:cNvSpPr/>
            <p:nvPr/>
          </p:nvSpPr>
          <p:spPr>
            <a:xfrm>
              <a:off x="0" y="3211131"/>
              <a:ext cx="2270865" cy="69264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ounded Rectangle 12"/>
            <p:cNvSpPr/>
            <p:nvPr/>
          </p:nvSpPr>
          <p:spPr>
            <a:xfrm>
              <a:off x="33812" y="3244943"/>
              <a:ext cx="2203241" cy="625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Customer List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939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39"/>
          <p:cNvGrpSpPr>
            <a:grpSpLocks/>
          </p:cNvGrpSpPr>
          <p:nvPr/>
        </p:nvGrpSpPr>
        <p:grpSpPr bwMode="auto">
          <a:xfrm>
            <a:off x="142359" y="0"/>
            <a:ext cx="2153021" cy="6858000"/>
            <a:chOff x="2336" y="-8"/>
            <a:chExt cx="1252" cy="4337"/>
          </a:xfrm>
        </p:grpSpPr>
        <p:sp>
          <p:nvSpPr>
            <p:cNvPr id="8" name="Freeform 629"/>
            <p:cNvSpPr>
              <a:spLocks/>
            </p:cNvSpPr>
            <p:nvPr/>
          </p:nvSpPr>
          <p:spPr bwMode="auto">
            <a:xfrm>
              <a:off x="2336" y="-8"/>
              <a:ext cx="872" cy="4337"/>
            </a:xfrm>
            <a:custGeom>
              <a:avLst/>
              <a:gdLst>
                <a:gd name="T0" fmla="*/ 264 w 369"/>
                <a:gd name="T1" fmla="*/ 0 h 1836"/>
                <a:gd name="T2" fmla="*/ 242 w 369"/>
                <a:gd name="T3" fmla="*/ 870 h 1836"/>
                <a:gd name="T4" fmla="*/ 0 w 36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9" h="1836">
                  <a:moveTo>
                    <a:pt x="264" y="0"/>
                  </a:moveTo>
                  <a:cubicBezTo>
                    <a:pt x="264" y="0"/>
                    <a:pt x="1" y="330"/>
                    <a:pt x="242" y="870"/>
                  </a:cubicBezTo>
                  <a:cubicBezTo>
                    <a:pt x="369" y="1155"/>
                    <a:pt x="304" y="1365"/>
                    <a:pt x="0" y="1836"/>
                  </a:cubicBezTo>
                </a:path>
              </a:pathLst>
            </a:custGeom>
            <a:noFill/>
            <a:ln w="14288" cap="flat">
              <a:solidFill>
                <a:srgbClr val="FEBD1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630"/>
            <p:cNvSpPr>
              <a:spLocks/>
            </p:cNvSpPr>
            <p:nvPr/>
          </p:nvSpPr>
          <p:spPr bwMode="auto">
            <a:xfrm>
              <a:off x="2343" y="-8"/>
              <a:ext cx="893" cy="4337"/>
            </a:xfrm>
            <a:custGeom>
              <a:avLst/>
              <a:gdLst>
                <a:gd name="T0" fmla="*/ 263 w 378"/>
                <a:gd name="T1" fmla="*/ 0 h 1836"/>
                <a:gd name="T2" fmla="*/ 249 w 378"/>
                <a:gd name="T3" fmla="*/ 870 h 1836"/>
                <a:gd name="T4" fmla="*/ 31 w 37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8" h="1836">
                  <a:moveTo>
                    <a:pt x="263" y="0"/>
                  </a:moveTo>
                  <a:cubicBezTo>
                    <a:pt x="263" y="0"/>
                    <a:pt x="0" y="326"/>
                    <a:pt x="249" y="870"/>
                  </a:cubicBezTo>
                  <a:cubicBezTo>
                    <a:pt x="378" y="1154"/>
                    <a:pt x="326" y="1351"/>
                    <a:pt x="31" y="1836"/>
                  </a:cubicBezTo>
                </a:path>
              </a:pathLst>
            </a:custGeom>
            <a:noFill/>
            <a:ln w="14288" cap="flat">
              <a:solidFill>
                <a:srgbClr val="FDB6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631"/>
            <p:cNvSpPr>
              <a:spLocks/>
            </p:cNvSpPr>
            <p:nvPr/>
          </p:nvSpPr>
          <p:spPr bwMode="auto">
            <a:xfrm>
              <a:off x="2350" y="-8"/>
              <a:ext cx="917" cy="4337"/>
            </a:xfrm>
            <a:custGeom>
              <a:avLst/>
              <a:gdLst>
                <a:gd name="T0" fmla="*/ 263 w 388"/>
                <a:gd name="T1" fmla="*/ 0 h 1836"/>
                <a:gd name="T2" fmla="*/ 256 w 388"/>
                <a:gd name="T3" fmla="*/ 870 h 1836"/>
                <a:gd name="T4" fmla="*/ 62 w 38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8" h="1836">
                  <a:moveTo>
                    <a:pt x="263" y="0"/>
                  </a:moveTo>
                  <a:cubicBezTo>
                    <a:pt x="263" y="0"/>
                    <a:pt x="0" y="323"/>
                    <a:pt x="256" y="870"/>
                  </a:cubicBezTo>
                  <a:cubicBezTo>
                    <a:pt x="388" y="1152"/>
                    <a:pt x="348" y="1338"/>
                    <a:pt x="62" y="1836"/>
                  </a:cubicBezTo>
                </a:path>
              </a:pathLst>
            </a:custGeom>
            <a:noFill/>
            <a:ln w="14288" cap="flat">
              <a:solidFill>
                <a:srgbClr val="FCAF2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632"/>
            <p:cNvSpPr>
              <a:spLocks/>
            </p:cNvSpPr>
            <p:nvPr/>
          </p:nvSpPr>
          <p:spPr bwMode="auto">
            <a:xfrm>
              <a:off x="2355" y="-8"/>
              <a:ext cx="940" cy="4337"/>
            </a:xfrm>
            <a:custGeom>
              <a:avLst/>
              <a:gdLst>
                <a:gd name="T0" fmla="*/ 263 w 398"/>
                <a:gd name="T1" fmla="*/ 0 h 1836"/>
                <a:gd name="T2" fmla="*/ 264 w 398"/>
                <a:gd name="T3" fmla="*/ 870 h 1836"/>
                <a:gd name="T4" fmla="*/ 94 w 39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" h="1836">
                  <a:moveTo>
                    <a:pt x="263" y="0"/>
                  </a:moveTo>
                  <a:cubicBezTo>
                    <a:pt x="263" y="0"/>
                    <a:pt x="0" y="320"/>
                    <a:pt x="264" y="870"/>
                  </a:cubicBezTo>
                  <a:cubicBezTo>
                    <a:pt x="398" y="1151"/>
                    <a:pt x="371" y="1324"/>
                    <a:pt x="94" y="1836"/>
                  </a:cubicBezTo>
                </a:path>
              </a:pathLst>
            </a:custGeom>
            <a:noFill/>
            <a:ln w="14288" cap="flat">
              <a:solidFill>
                <a:srgbClr val="FBA92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633"/>
            <p:cNvSpPr>
              <a:spLocks/>
            </p:cNvSpPr>
            <p:nvPr/>
          </p:nvSpPr>
          <p:spPr bwMode="auto">
            <a:xfrm>
              <a:off x="2360" y="-8"/>
              <a:ext cx="964" cy="4337"/>
            </a:xfrm>
            <a:custGeom>
              <a:avLst/>
              <a:gdLst>
                <a:gd name="T0" fmla="*/ 264 w 408"/>
                <a:gd name="T1" fmla="*/ 0 h 1836"/>
                <a:gd name="T2" fmla="*/ 271 w 408"/>
                <a:gd name="T3" fmla="*/ 870 h 1836"/>
                <a:gd name="T4" fmla="*/ 125 w 40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" h="1836">
                  <a:moveTo>
                    <a:pt x="264" y="0"/>
                  </a:moveTo>
                  <a:cubicBezTo>
                    <a:pt x="264" y="0"/>
                    <a:pt x="0" y="317"/>
                    <a:pt x="271" y="870"/>
                  </a:cubicBezTo>
                  <a:cubicBezTo>
                    <a:pt x="408" y="1150"/>
                    <a:pt x="395" y="1310"/>
                    <a:pt x="125" y="1836"/>
                  </a:cubicBezTo>
                </a:path>
              </a:pathLst>
            </a:custGeom>
            <a:noFill/>
            <a:ln w="14288" cap="flat">
              <a:solidFill>
                <a:srgbClr val="FAA22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634"/>
            <p:cNvSpPr>
              <a:spLocks/>
            </p:cNvSpPr>
            <p:nvPr/>
          </p:nvSpPr>
          <p:spPr bwMode="auto">
            <a:xfrm>
              <a:off x="2365" y="-8"/>
              <a:ext cx="987" cy="4337"/>
            </a:xfrm>
            <a:custGeom>
              <a:avLst/>
              <a:gdLst>
                <a:gd name="T0" fmla="*/ 264 w 418"/>
                <a:gd name="T1" fmla="*/ 0 h 1836"/>
                <a:gd name="T2" fmla="*/ 279 w 418"/>
                <a:gd name="T3" fmla="*/ 870 h 1836"/>
                <a:gd name="T4" fmla="*/ 157 w 41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8" h="1836">
                  <a:moveTo>
                    <a:pt x="264" y="0"/>
                  </a:moveTo>
                  <a:cubicBezTo>
                    <a:pt x="264" y="0"/>
                    <a:pt x="0" y="314"/>
                    <a:pt x="279" y="870"/>
                  </a:cubicBezTo>
                  <a:cubicBezTo>
                    <a:pt x="418" y="1149"/>
                    <a:pt x="418" y="1296"/>
                    <a:pt x="157" y="1836"/>
                  </a:cubicBezTo>
                </a:path>
              </a:pathLst>
            </a:custGeom>
            <a:noFill/>
            <a:ln w="14288" cap="flat">
              <a:solidFill>
                <a:srgbClr val="F99D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635"/>
            <p:cNvSpPr>
              <a:spLocks/>
            </p:cNvSpPr>
            <p:nvPr/>
          </p:nvSpPr>
          <p:spPr bwMode="auto">
            <a:xfrm>
              <a:off x="2372" y="-8"/>
              <a:ext cx="1039" cy="4337"/>
            </a:xfrm>
            <a:custGeom>
              <a:avLst/>
              <a:gdLst>
                <a:gd name="T0" fmla="*/ 263 w 440"/>
                <a:gd name="T1" fmla="*/ 0 h 1836"/>
                <a:gd name="T2" fmla="*/ 286 w 440"/>
                <a:gd name="T3" fmla="*/ 870 h 1836"/>
                <a:gd name="T4" fmla="*/ 188 w 440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0" h="1836">
                  <a:moveTo>
                    <a:pt x="263" y="0"/>
                  </a:moveTo>
                  <a:cubicBezTo>
                    <a:pt x="263" y="0"/>
                    <a:pt x="0" y="311"/>
                    <a:pt x="286" y="870"/>
                  </a:cubicBezTo>
                  <a:cubicBezTo>
                    <a:pt x="428" y="1148"/>
                    <a:pt x="440" y="1282"/>
                    <a:pt x="188" y="1836"/>
                  </a:cubicBezTo>
                </a:path>
              </a:pathLst>
            </a:custGeom>
            <a:noFill/>
            <a:ln w="14288" cap="flat">
              <a:solidFill>
                <a:srgbClr val="F896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636"/>
            <p:cNvSpPr>
              <a:spLocks/>
            </p:cNvSpPr>
            <p:nvPr/>
          </p:nvSpPr>
          <p:spPr bwMode="auto">
            <a:xfrm>
              <a:off x="2376" y="-8"/>
              <a:ext cx="1094" cy="4337"/>
            </a:xfrm>
            <a:custGeom>
              <a:avLst/>
              <a:gdLst>
                <a:gd name="T0" fmla="*/ 264 w 463"/>
                <a:gd name="T1" fmla="*/ 0 h 1836"/>
                <a:gd name="T2" fmla="*/ 294 w 463"/>
                <a:gd name="T3" fmla="*/ 870 h 1836"/>
                <a:gd name="T4" fmla="*/ 220 w 463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3" h="1836">
                  <a:moveTo>
                    <a:pt x="264" y="0"/>
                  </a:moveTo>
                  <a:cubicBezTo>
                    <a:pt x="264" y="0"/>
                    <a:pt x="0" y="308"/>
                    <a:pt x="294" y="870"/>
                  </a:cubicBezTo>
                  <a:cubicBezTo>
                    <a:pt x="438" y="1146"/>
                    <a:pt x="463" y="1268"/>
                    <a:pt x="220" y="1836"/>
                  </a:cubicBezTo>
                </a:path>
              </a:pathLst>
            </a:custGeom>
            <a:noFill/>
            <a:ln w="14288" cap="flat">
              <a:solidFill>
                <a:srgbClr val="F790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637"/>
            <p:cNvSpPr>
              <a:spLocks/>
            </p:cNvSpPr>
            <p:nvPr/>
          </p:nvSpPr>
          <p:spPr bwMode="auto">
            <a:xfrm>
              <a:off x="2381" y="-8"/>
              <a:ext cx="1148" cy="4337"/>
            </a:xfrm>
            <a:custGeom>
              <a:avLst/>
              <a:gdLst>
                <a:gd name="T0" fmla="*/ 264 w 486"/>
                <a:gd name="T1" fmla="*/ 0 h 1836"/>
                <a:gd name="T2" fmla="*/ 302 w 486"/>
                <a:gd name="T3" fmla="*/ 870 h 1836"/>
                <a:gd name="T4" fmla="*/ 252 w 486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6" h="1836">
                  <a:moveTo>
                    <a:pt x="264" y="0"/>
                  </a:moveTo>
                  <a:cubicBezTo>
                    <a:pt x="264" y="0"/>
                    <a:pt x="0" y="304"/>
                    <a:pt x="302" y="870"/>
                  </a:cubicBezTo>
                  <a:cubicBezTo>
                    <a:pt x="448" y="1145"/>
                    <a:pt x="486" y="1254"/>
                    <a:pt x="252" y="1836"/>
                  </a:cubicBezTo>
                </a:path>
              </a:pathLst>
            </a:custGeom>
            <a:noFill/>
            <a:ln w="14288" cap="flat">
              <a:solidFill>
                <a:srgbClr val="F68A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638"/>
            <p:cNvSpPr>
              <a:spLocks/>
            </p:cNvSpPr>
            <p:nvPr/>
          </p:nvSpPr>
          <p:spPr bwMode="auto">
            <a:xfrm>
              <a:off x="2386" y="-8"/>
              <a:ext cx="1202" cy="4337"/>
            </a:xfrm>
            <a:custGeom>
              <a:avLst/>
              <a:gdLst>
                <a:gd name="T0" fmla="*/ 264 w 509"/>
                <a:gd name="T1" fmla="*/ 0 h 1836"/>
                <a:gd name="T2" fmla="*/ 309 w 509"/>
                <a:gd name="T3" fmla="*/ 870 h 1836"/>
                <a:gd name="T4" fmla="*/ 283 w 50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9" h="1836">
                  <a:moveTo>
                    <a:pt x="264" y="0"/>
                  </a:moveTo>
                  <a:cubicBezTo>
                    <a:pt x="264" y="0"/>
                    <a:pt x="0" y="301"/>
                    <a:pt x="309" y="870"/>
                  </a:cubicBezTo>
                  <a:cubicBezTo>
                    <a:pt x="458" y="1144"/>
                    <a:pt x="509" y="1241"/>
                    <a:pt x="283" y="1836"/>
                  </a:cubicBezTo>
                </a:path>
              </a:pathLst>
            </a:custGeom>
            <a:noFill/>
            <a:ln w="14288" cap="flat">
              <a:solidFill>
                <a:srgbClr val="F584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4843" y="641874"/>
            <a:ext cx="8160657" cy="117180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FEW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OF OUR CLIENT LIST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4900" y="2274817"/>
            <a:ext cx="7480300" cy="41068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42421186"/>
              </p:ext>
            </p:extLst>
          </p:nvPr>
        </p:nvGraphicFramePr>
        <p:xfrm>
          <a:off x="194432" y="1303229"/>
          <a:ext cx="2270865" cy="3903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C:\Users\NIHILA\Desktop\logo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" y="294617"/>
            <a:ext cx="675458" cy="69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hlinkClick r:id="rId8" action="ppaction://hlinkpres?slideindex=1&amp;slidetitle=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303" y="278277"/>
            <a:ext cx="609548" cy="609548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2718500" y="2075742"/>
            <a:ext cx="70993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b="1" dirty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M/s. CATHODIC MARINE ENGINEERING </a:t>
            </a: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PTE LTD</a:t>
            </a:r>
          </a:p>
          <a:p>
            <a:pPr lvl="1"/>
            <a:endParaRPr lang="en-US" sz="2000" b="1" dirty="0" smtClean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SINGAPORE</a:t>
            </a:r>
          </a:p>
          <a:p>
            <a:pPr lvl="1"/>
            <a:endParaRPr lang="en-US" sz="2000" b="1" dirty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b="1" dirty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M/s. CUPROBAN SYSTEMS (SINGAPORE) PTE. LTD</a:t>
            </a: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endParaRPr lang="en-US" sz="2000" b="1" dirty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b="1" dirty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M/s. FUKUNO </a:t>
            </a: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INTERNATIONAL</a:t>
            </a:r>
          </a:p>
          <a:p>
            <a:pPr lvl="1"/>
            <a:endParaRPr lang="en-US" sz="2000" b="1" dirty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b="1" dirty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M/S. NORTON CORROSION LTD</a:t>
            </a: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.,</a:t>
            </a:r>
          </a:p>
          <a:p>
            <a:endParaRPr lang="en-US" sz="2000" b="1" dirty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97442" y="1735965"/>
            <a:ext cx="2270865" cy="679554"/>
            <a:chOff x="0" y="54063"/>
            <a:chExt cx="2270865" cy="692640"/>
          </a:xfrm>
          <a:solidFill>
            <a:schemeClr val="accent1"/>
          </a:solidFill>
        </p:grpSpPr>
        <p:sp>
          <p:nvSpPr>
            <p:cNvPr id="20" name="Rounded Rectangle 19">
              <a:hlinkClick r:id="rId10" action="ppaction://hlinksldjump"/>
            </p:cNvPr>
            <p:cNvSpPr/>
            <p:nvPr/>
          </p:nvSpPr>
          <p:spPr>
            <a:xfrm>
              <a:off x="0" y="54063"/>
              <a:ext cx="2270865" cy="69264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>
              <a:hlinkClick r:id="rId10" action="ppaction://hlinksldjump"/>
            </p:cNvPr>
            <p:cNvSpPr/>
            <p:nvPr/>
          </p:nvSpPr>
          <p:spPr>
            <a:xfrm>
              <a:off x="33812" y="87875"/>
              <a:ext cx="2203241" cy="625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Condensed" pitchFamily="50" charset="0"/>
                  <a:cs typeface="Helvetica World" panose="020B0500040000020004" pitchFamily="34" charset="0"/>
                </a:rPr>
                <a:t>General</a:t>
              </a:r>
              <a:endParaRPr lang="en-US" sz="1400" kern="1200" dirty="0">
                <a:latin typeface="Helvetica Condensed" pitchFamily="50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97442" y="2488267"/>
            <a:ext cx="2270865" cy="692640"/>
            <a:chOff x="0" y="806365"/>
            <a:chExt cx="2270865" cy="692640"/>
          </a:xfrm>
        </p:grpSpPr>
        <p:sp>
          <p:nvSpPr>
            <p:cNvPr id="23" name="Rounded Rectangle 22">
              <a:hlinkClick r:id="rId11" action="ppaction://hlinksldjump"/>
            </p:cNvPr>
            <p:cNvSpPr/>
            <p:nvPr/>
          </p:nvSpPr>
          <p:spPr>
            <a:xfrm>
              <a:off x="0" y="8063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1838336"/>
                <a:satOff val="-2557"/>
                <a:lumOff val="-98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6"/>
            <p:cNvSpPr/>
            <p:nvPr/>
          </p:nvSpPr>
          <p:spPr>
            <a:xfrm>
              <a:off x="33812" y="8401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Application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97442" y="3287467"/>
            <a:ext cx="2270865" cy="692640"/>
            <a:chOff x="0" y="1605565"/>
            <a:chExt cx="2270865" cy="692640"/>
          </a:xfrm>
        </p:grpSpPr>
        <p:sp>
          <p:nvSpPr>
            <p:cNvPr id="26" name="Rounded Rectangle 25">
              <a:hlinkClick r:id="rId12" action="ppaction://hlinksldjump"/>
            </p:cNvPr>
            <p:cNvSpPr/>
            <p:nvPr/>
          </p:nvSpPr>
          <p:spPr>
            <a:xfrm>
              <a:off x="0" y="16055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ounded Rectangle 8"/>
            <p:cNvSpPr/>
            <p:nvPr/>
          </p:nvSpPr>
          <p:spPr>
            <a:xfrm>
              <a:off x="33812" y="16393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Products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97442" y="4086667"/>
            <a:ext cx="2270865" cy="692640"/>
            <a:chOff x="0" y="2404765"/>
            <a:chExt cx="2270865" cy="692640"/>
          </a:xfrm>
        </p:grpSpPr>
        <p:sp>
          <p:nvSpPr>
            <p:cNvPr id="29" name="Rounded Rectangle 28">
              <a:hlinkClick r:id="rId13" action="ppaction://hlinksldjump"/>
            </p:cNvPr>
            <p:cNvSpPr/>
            <p:nvPr/>
          </p:nvSpPr>
          <p:spPr>
            <a:xfrm>
              <a:off x="0" y="24047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5515009"/>
                <a:satOff val="-7671"/>
                <a:lumOff val="-294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10"/>
            <p:cNvSpPr/>
            <p:nvPr/>
          </p:nvSpPr>
          <p:spPr>
            <a:xfrm>
              <a:off x="33812" y="24385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Photo Gallery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97442" y="4893033"/>
            <a:ext cx="2270865" cy="692640"/>
            <a:chOff x="0" y="3211131"/>
            <a:chExt cx="2270865" cy="692640"/>
          </a:xfrm>
        </p:grpSpPr>
        <p:sp>
          <p:nvSpPr>
            <p:cNvPr id="32" name="Rounded Rectangle 31">
              <a:hlinkClick r:id="rId13" action="ppaction://hlinksldjump"/>
            </p:cNvPr>
            <p:cNvSpPr/>
            <p:nvPr/>
          </p:nvSpPr>
          <p:spPr>
            <a:xfrm>
              <a:off x="0" y="3211131"/>
              <a:ext cx="2270865" cy="69264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ounded Rectangle 12"/>
            <p:cNvSpPr/>
            <p:nvPr/>
          </p:nvSpPr>
          <p:spPr>
            <a:xfrm>
              <a:off x="33812" y="3244943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Customer List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373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4405" y="291498"/>
            <a:ext cx="7639400" cy="1310299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FEW OF OUR CLIENTS LIST…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+mn-lt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0438" y="1647484"/>
            <a:ext cx="7549243" cy="3972606"/>
          </a:xfrm>
        </p:spPr>
        <p:txBody>
          <a:bodyPr>
            <a:normAutofit/>
          </a:bodyPr>
          <a:lstStyle/>
          <a:p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M/S</a:t>
            </a:r>
            <a:r>
              <a:rPr lang="en-US" sz="1800" b="1" dirty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ACUPRINT </a:t>
            </a:r>
            <a:r>
              <a:rPr lang="en-US" sz="18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SYSTEMS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 smtClean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M/s</a:t>
            </a:r>
            <a:r>
              <a:rPr lang="en-US" sz="1800" b="1" dirty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EMERALD </a:t>
            </a:r>
            <a:r>
              <a:rPr lang="en-US" sz="18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JEWEL INDUSTRY </a:t>
            </a:r>
            <a:r>
              <a:rPr lang="en-US" sz="1800" b="1" dirty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INDIA LTD</a:t>
            </a:r>
            <a:r>
              <a:rPr lang="en-US" sz="18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800" b="1" dirty="0" smtClean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M/s. CALTECH ENGINEERING SERVICES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800" b="1" dirty="0" smtClean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M/s. AFFLATUS GRAVURES PVT LTD.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800" b="1" dirty="0" smtClean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M/s</a:t>
            </a:r>
            <a:r>
              <a:rPr lang="en-US" sz="1800" b="1" dirty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FCI OEN </a:t>
            </a:r>
            <a:r>
              <a:rPr lang="en-US" sz="18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CONNECTORS</a:t>
            </a:r>
          </a:p>
        </p:txBody>
      </p:sp>
      <p:pic>
        <p:nvPicPr>
          <p:cNvPr id="34" name="Picture 33" descr="C:\Users\NIHILA\Desktop\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9" y="291498"/>
            <a:ext cx="675458" cy="69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5" name="Group 639"/>
          <p:cNvGrpSpPr>
            <a:grpSpLocks/>
          </p:cNvGrpSpPr>
          <p:nvPr/>
        </p:nvGrpSpPr>
        <p:grpSpPr bwMode="auto">
          <a:xfrm>
            <a:off x="161038" y="0"/>
            <a:ext cx="2153021" cy="6858000"/>
            <a:chOff x="2336" y="-8"/>
            <a:chExt cx="1252" cy="4337"/>
          </a:xfrm>
        </p:grpSpPr>
        <p:sp>
          <p:nvSpPr>
            <p:cNvPr id="36" name="Freeform 629"/>
            <p:cNvSpPr>
              <a:spLocks/>
            </p:cNvSpPr>
            <p:nvPr/>
          </p:nvSpPr>
          <p:spPr bwMode="auto">
            <a:xfrm>
              <a:off x="2336" y="-8"/>
              <a:ext cx="872" cy="4337"/>
            </a:xfrm>
            <a:custGeom>
              <a:avLst/>
              <a:gdLst>
                <a:gd name="T0" fmla="*/ 264 w 369"/>
                <a:gd name="T1" fmla="*/ 0 h 1836"/>
                <a:gd name="T2" fmla="*/ 242 w 369"/>
                <a:gd name="T3" fmla="*/ 870 h 1836"/>
                <a:gd name="T4" fmla="*/ 0 w 36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9" h="1836">
                  <a:moveTo>
                    <a:pt x="264" y="0"/>
                  </a:moveTo>
                  <a:cubicBezTo>
                    <a:pt x="264" y="0"/>
                    <a:pt x="1" y="330"/>
                    <a:pt x="242" y="870"/>
                  </a:cubicBezTo>
                  <a:cubicBezTo>
                    <a:pt x="369" y="1155"/>
                    <a:pt x="304" y="1365"/>
                    <a:pt x="0" y="1836"/>
                  </a:cubicBezTo>
                </a:path>
              </a:pathLst>
            </a:custGeom>
            <a:noFill/>
            <a:ln w="14288" cap="flat">
              <a:solidFill>
                <a:srgbClr val="FEBD1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630"/>
            <p:cNvSpPr>
              <a:spLocks/>
            </p:cNvSpPr>
            <p:nvPr/>
          </p:nvSpPr>
          <p:spPr bwMode="auto">
            <a:xfrm>
              <a:off x="2343" y="-8"/>
              <a:ext cx="893" cy="4337"/>
            </a:xfrm>
            <a:custGeom>
              <a:avLst/>
              <a:gdLst>
                <a:gd name="T0" fmla="*/ 263 w 378"/>
                <a:gd name="T1" fmla="*/ 0 h 1836"/>
                <a:gd name="T2" fmla="*/ 249 w 378"/>
                <a:gd name="T3" fmla="*/ 870 h 1836"/>
                <a:gd name="T4" fmla="*/ 31 w 37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8" h="1836">
                  <a:moveTo>
                    <a:pt x="263" y="0"/>
                  </a:moveTo>
                  <a:cubicBezTo>
                    <a:pt x="263" y="0"/>
                    <a:pt x="0" y="326"/>
                    <a:pt x="249" y="870"/>
                  </a:cubicBezTo>
                  <a:cubicBezTo>
                    <a:pt x="378" y="1154"/>
                    <a:pt x="326" y="1351"/>
                    <a:pt x="31" y="1836"/>
                  </a:cubicBezTo>
                </a:path>
              </a:pathLst>
            </a:custGeom>
            <a:noFill/>
            <a:ln w="14288" cap="flat">
              <a:solidFill>
                <a:srgbClr val="FDB6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631"/>
            <p:cNvSpPr>
              <a:spLocks/>
            </p:cNvSpPr>
            <p:nvPr/>
          </p:nvSpPr>
          <p:spPr bwMode="auto">
            <a:xfrm>
              <a:off x="2350" y="-8"/>
              <a:ext cx="917" cy="4337"/>
            </a:xfrm>
            <a:custGeom>
              <a:avLst/>
              <a:gdLst>
                <a:gd name="T0" fmla="*/ 263 w 388"/>
                <a:gd name="T1" fmla="*/ 0 h 1836"/>
                <a:gd name="T2" fmla="*/ 256 w 388"/>
                <a:gd name="T3" fmla="*/ 870 h 1836"/>
                <a:gd name="T4" fmla="*/ 62 w 38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8" h="1836">
                  <a:moveTo>
                    <a:pt x="263" y="0"/>
                  </a:moveTo>
                  <a:cubicBezTo>
                    <a:pt x="263" y="0"/>
                    <a:pt x="0" y="323"/>
                    <a:pt x="256" y="870"/>
                  </a:cubicBezTo>
                  <a:cubicBezTo>
                    <a:pt x="388" y="1152"/>
                    <a:pt x="348" y="1338"/>
                    <a:pt x="62" y="1836"/>
                  </a:cubicBezTo>
                </a:path>
              </a:pathLst>
            </a:custGeom>
            <a:noFill/>
            <a:ln w="14288" cap="flat">
              <a:solidFill>
                <a:srgbClr val="FCAF2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632"/>
            <p:cNvSpPr>
              <a:spLocks/>
            </p:cNvSpPr>
            <p:nvPr/>
          </p:nvSpPr>
          <p:spPr bwMode="auto">
            <a:xfrm>
              <a:off x="2355" y="-8"/>
              <a:ext cx="940" cy="4337"/>
            </a:xfrm>
            <a:custGeom>
              <a:avLst/>
              <a:gdLst>
                <a:gd name="T0" fmla="*/ 263 w 398"/>
                <a:gd name="T1" fmla="*/ 0 h 1836"/>
                <a:gd name="T2" fmla="*/ 264 w 398"/>
                <a:gd name="T3" fmla="*/ 870 h 1836"/>
                <a:gd name="T4" fmla="*/ 94 w 39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" h="1836">
                  <a:moveTo>
                    <a:pt x="263" y="0"/>
                  </a:moveTo>
                  <a:cubicBezTo>
                    <a:pt x="263" y="0"/>
                    <a:pt x="0" y="320"/>
                    <a:pt x="264" y="870"/>
                  </a:cubicBezTo>
                  <a:cubicBezTo>
                    <a:pt x="398" y="1151"/>
                    <a:pt x="371" y="1324"/>
                    <a:pt x="94" y="1836"/>
                  </a:cubicBezTo>
                </a:path>
              </a:pathLst>
            </a:custGeom>
            <a:noFill/>
            <a:ln w="14288" cap="flat">
              <a:solidFill>
                <a:srgbClr val="FBA92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633"/>
            <p:cNvSpPr>
              <a:spLocks/>
            </p:cNvSpPr>
            <p:nvPr/>
          </p:nvSpPr>
          <p:spPr bwMode="auto">
            <a:xfrm>
              <a:off x="2360" y="-8"/>
              <a:ext cx="964" cy="4337"/>
            </a:xfrm>
            <a:custGeom>
              <a:avLst/>
              <a:gdLst>
                <a:gd name="T0" fmla="*/ 264 w 408"/>
                <a:gd name="T1" fmla="*/ 0 h 1836"/>
                <a:gd name="T2" fmla="*/ 271 w 408"/>
                <a:gd name="T3" fmla="*/ 870 h 1836"/>
                <a:gd name="T4" fmla="*/ 125 w 40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" h="1836">
                  <a:moveTo>
                    <a:pt x="264" y="0"/>
                  </a:moveTo>
                  <a:cubicBezTo>
                    <a:pt x="264" y="0"/>
                    <a:pt x="0" y="317"/>
                    <a:pt x="271" y="870"/>
                  </a:cubicBezTo>
                  <a:cubicBezTo>
                    <a:pt x="408" y="1150"/>
                    <a:pt x="395" y="1310"/>
                    <a:pt x="125" y="1836"/>
                  </a:cubicBezTo>
                </a:path>
              </a:pathLst>
            </a:custGeom>
            <a:noFill/>
            <a:ln w="14288" cap="flat">
              <a:solidFill>
                <a:srgbClr val="FAA22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634"/>
            <p:cNvSpPr>
              <a:spLocks/>
            </p:cNvSpPr>
            <p:nvPr/>
          </p:nvSpPr>
          <p:spPr bwMode="auto">
            <a:xfrm>
              <a:off x="2365" y="-8"/>
              <a:ext cx="987" cy="4337"/>
            </a:xfrm>
            <a:custGeom>
              <a:avLst/>
              <a:gdLst>
                <a:gd name="T0" fmla="*/ 264 w 418"/>
                <a:gd name="T1" fmla="*/ 0 h 1836"/>
                <a:gd name="T2" fmla="*/ 279 w 418"/>
                <a:gd name="T3" fmla="*/ 870 h 1836"/>
                <a:gd name="T4" fmla="*/ 157 w 41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8" h="1836">
                  <a:moveTo>
                    <a:pt x="264" y="0"/>
                  </a:moveTo>
                  <a:cubicBezTo>
                    <a:pt x="264" y="0"/>
                    <a:pt x="0" y="314"/>
                    <a:pt x="279" y="870"/>
                  </a:cubicBezTo>
                  <a:cubicBezTo>
                    <a:pt x="418" y="1149"/>
                    <a:pt x="418" y="1296"/>
                    <a:pt x="157" y="1836"/>
                  </a:cubicBezTo>
                </a:path>
              </a:pathLst>
            </a:custGeom>
            <a:noFill/>
            <a:ln w="14288" cap="flat">
              <a:solidFill>
                <a:srgbClr val="F99D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635"/>
            <p:cNvSpPr>
              <a:spLocks/>
            </p:cNvSpPr>
            <p:nvPr/>
          </p:nvSpPr>
          <p:spPr bwMode="auto">
            <a:xfrm>
              <a:off x="2372" y="-8"/>
              <a:ext cx="1039" cy="4337"/>
            </a:xfrm>
            <a:custGeom>
              <a:avLst/>
              <a:gdLst>
                <a:gd name="T0" fmla="*/ 263 w 440"/>
                <a:gd name="T1" fmla="*/ 0 h 1836"/>
                <a:gd name="T2" fmla="*/ 286 w 440"/>
                <a:gd name="T3" fmla="*/ 870 h 1836"/>
                <a:gd name="T4" fmla="*/ 188 w 440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0" h="1836">
                  <a:moveTo>
                    <a:pt x="263" y="0"/>
                  </a:moveTo>
                  <a:cubicBezTo>
                    <a:pt x="263" y="0"/>
                    <a:pt x="0" y="311"/>
                    <a:pt x="286" y="870"/>
                  </a:cubicBezTo>
                  <a:cubicBezTo>
                    <a:pt x="428" y="1148"/>
                    <a:pt x="440" y="1282"/>
                    <a:pt x="188" y="1836"/>
                  </a:cubicBezTo>
                </a:path>
              </a:pathLst>
            </a:custGeom>
            <a:noFill/>
            <a:ln w="14288" cap="flat">
              <a:solidFill>
                <a:srgbClr val="F896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636"/>
            <p:cNvSpPr>
              <a:spLocks/>
            </p:cNvSpPr>
            <p:nvPr/>
          </p:nvSpPr>
          <p:spPr bwMode="auto">
            <a:xfrm>
              <a:off x="2376" y="-8"/>
              <a:ext cx="1094" cy="4337"/>
            </a:xfrm>
            <a:custGeom>
              <a:avLst/>
              <a:gdLst>
                <a:gd name="T0" fmla="*/ 264 w 463"/>
                <a:gd name="T1" fmla="*/ 0 h 1836"/>
                <a:gd name="T2" fmla="*/ 294 w 463"/>
                <a:gd name="T3" fmla="*/ 870 h 1836"/>
                <a:gd name="T4" fmla="*/ 220 w 463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3" h="1836">
                  <a:moveTo>
                    <a:pt x="264" y="0"/>
                  </a:moveTo>
                  <a:cubicBezTo>
                    <a:pt x="264" y="0"/>
                    <a:pt x="0" y="308"/>
                    <a:pt x="294" y="870"/>
                  </a:cubicBezTo>
                  <a:cubicBezTo>
                    <a:pt x="438" y="1146"/>
                    <a:pt x="463" y="1268"/>
                    <a:pt x="220" y="1836"/>
                  </a:cubicBezTo>
                </a:path>
              </a:pathLst>
            </a:custGeom>
            <a:noFill/>
            <a:ln w="14288" cap="flat">
              <a:solidFill>
                <a:srgbClr val="F790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637"/>
            <p:cNvSpPr>
              <a:spLocks/>
            </p:cNvSpPr>
            <p:nvPr/>
          </p:nvSpPr>
          <p:spPr bwMode="auto">
            <a:xfrm>
              <a:off x="2381" y="-8"/>
              <a:ext cx="1148" cy="4337"/>
            </a:xfrm>
            <a:custGeom>
              <a:avLst/>
              <a:gdLst>
                <a:gd name="T0" fmla="*/ 264 w 486"/>
                <a:gd name="T1" fmla="*/ 0 h 1836"/>
                <a:gd name="T2" fmla="*/ 302 w 486"/>
                <a:gd name="T3" fmla="*/ 870 h 1836"/>
                <a:gd name="T4" fmla="*/ 252 w 486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6" h="1836">
                  <a:moveTo>
                    <a:pt x="264" y="0"/>
                  </a:moveTo>
                  <a:cubicBezTo>
                    <a:pt x="264" y="0"/>
                    <a:pt x="0" y="304"/>
                    <a:pt x="302" y="870"/>
                  </a:cubicBezTo>
                  <a:cubicBezTo>
                    <a:pt x="448" y="1145"/>
                    <a:pt x="486" y="1254"/>
                    <a:pt x="252" y="1836"/>
                  </a:cubicBezTo>
                </a:path>
              </a:pathLst>
            </a:custGeom>
            <a:noFill/>
            <a:ln w="14288" cap="flat">
              <a:solidFill>
                <a:srgbClr val="F68A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638"/>
            <p:cNvSpPr>
              <a:spLocks/>
            </p:cNvSpPr>
            <p:nvPr/>
          </p:nvSpPr>
          <p:spPr bwMode="auto">
            <a:xfrm>
              <a:off x="2386" y="-8"/>
              <a:ext cx="1202" cy="4337"/>
            </a:xfrm>
            <a:custGeom>
              <a:avLst/>
              <a:gdLst>
                <a:gd name="T0" fmla="*/ 264 w 509"/>
                <a:gd name="T1" fmla="*/ 0 h 1836"/>
                <a:gd name="T2" fmla="*/ 309 w 509"/>
                <a:gd name="T3" fmla="*/ 870 h 1836"/>
                <a:gd name="T4" fmla="*/ 283 w 50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9" h="1836">
                  <a:moveTo>
                    <a:pt x="264" y="0"/>
                  </a:moveTo>
                  <a:cubicBezTo>
                    <a:pt x="264" y="0"/>
                    <a:pt x="0" y="301"/>
                    <a:pt x="309" y="870"/>
                  </a:cubicBezTo>
                  <a:cubicBezTo>
                    <a:pt x="458" y="1144"/>
                    <a:pt x="509" y="1241"/>
                    <a:pt x="283" y="1836"/>
                  </a:cubicBezTo>
                </a:path>
              </a:pathLst>
            </a:custGeom>
            <a:noFill/>
            <a:ln w="14288" cap="flat">
              <a:solidFill>
                <a:srgbClr val="F584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6" name="Picture 45">
            <a:hlinkClick r:id="rId3" action="ppaction://hlinkpres?slideindex=1&amp;slidetitle=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618" y="291498"/>
            <a:ext cx="609548" cy="609548"/>
          </a:xfrm>
          <a:prstGeom prst="rect">
            <a:avLst/>
          </a:prstGeom>
        </p:spPr>
      </p:pic>
      <p:graphicFrame>
        <p:nvGraphicFramePr>
          <p:cNvPr id="47" name="Diagram 46"/>
          <p:cNvGraphicFramePr/>
          <p:nvPr>
            <p:extLst>
              <p:ext uri="{D42A27DB-BD31-4B8C-83A1-F6EECF244321}">
                <p14:modId xmlns:p14="http://schemas.microsoft.com/office/powerpoint/2010/main" val="2917513794"/>
              </p:ext>
            </p:extLst>
          </p:nvPr>
        </p:nvGraphicFramePr>
        <p:xfrm>
          <a:off x="194432" y="1303229"/>
          <a:ext cx="2270865" cy="3903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297442" y="1735965"/>
            <a:ext cx="2270865" cy="679554"/>
            <a:chOff x="0" y="54063"/>
            <a:chExt cx="2270865" cy="692640"/>
          </a:xfrm>
          <a:solidFill>
            <a:schemeClr val="accent1"/>
          </a:solidFill>
        </p:grpSpPr>
        <p:sp>
          <p:nvSpPr>
            <p:cNvPr id="19" name="Rounded Rectangle 18">
              <a:hlinkClick r:id="rId10" action="ppaction://hlinksldjump"/>
            </p:cNvPr>
            <p:cNvSpPr/>
            <p:nvPr/>
          </p:nvSpPr>
          <p:spPr>
            <a:xfrm>
              <a:off x="0" y="54063"/>
              <a:ext cx="2270865" cy="69264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>
              <a:hlinkClick r:id="rId10" action="ppaction://hlinksldjump"/>
            </p:cNvPr>
            <p:cNvSpPr/>
            <p:nvPr/>
          </p:nvSpPr>
          <p:spPr>
            <a:xfrm>
              <a:off x="33812" y="87875"/>
              <a:ext cx="2203241" cy="625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Condensed" pitchFamily="50" charset="0"/>
                  <a:cs typeface="Helvetica World" panose="020B0500040000020004" pitchFamily="34" charset="0"/>
                </a:rPr>
                <a:t>General</a:t>
              </a:r>
              <a:endParaRPr lang="en-US" sz="1400" kern="1200" dirty="0">
                <a:latin typeface="Helvetica Condensed" pitchFamily="50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97442" y="2488267"/>
            <a:ext cx="2270865" cy="692640"/>
            <a:chOff x="0" y="806365"/>
            <a:chExt cx="2270865" cy="692640"/>
          </a:xfrm>
        </p:grpSpPr>
        <p:sp>
          <p:nvSpPr>
            <p:cNvPr id="22" name="Rounded Rectangle 21">
              <a:hlinkClick r:id="rId11" action="ppaction://hlinksldjump"/>
            </p:cNvPr>
            <p:cNvSpPr/>
            <p:nvPr/>
          </p:nvSpPr>
          <p:spPr>
            <a:xfrm>
              <a:off x="0" y="8063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1838336"/>
                <a:satOff val="-2557"/>
                <a:lumOff val="-98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6"/>
            <p:cNvSpPr/>
            <p:nvPr/>
          </p:nvSpPr>
          <p:spPr>
            <a:xfrm>
              <a:off x="33812" y="8401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Applicatio</a:t>
              </a:r>
              <a:r>
                <a:rPr lang="en-US" sz="1400" dirty="0">
                  <a:latin typeface="Helvetica World" panose="020B0500040000020004" pitchFamily="34" charset="0"/>
                  <a:cs typeface="Helvetica World" panose="020B0500040000020004" pitchFamily="34" charset="0"/>
                </a:rPr>
                <a:t>n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97442" y="3287467"/>
            <a:ext cx="2270865" cy="692640"/>
            <a:chOff x="0" y="1605565"/>
            <a:chExt cx="2270865" cy="692640"/>
          </a:xfrm>
        </p:grpSpPr>
        <p:sp>
          <p:nvSpPr>
            <p:cNvPr id="25" name="Rounded Rectangle 24">
              <a:hlinkClick r:id="rId12" action="ppaction://hlinksldjump"/>
            </p:cNvPr>
            <p:cNvSpPr/>
            <p:nvPr/>
          </p:nvSpPr>
          <p:spPr>
            <a:xfrm>
              <a:off x="0" y="16055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8"/>
            <p:cNvSpPr/>
            <p:nvPr/>
          </p:nvSpPr>
          <p:spPr>
            <a:xfrm>
              <a:off x="33812" y="16393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Products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97442" y="4086667"/>
            <a:ext cx="2270865" cy="692640"/>
            <a:chOff x="0" y="2404765"/>
            <a:chExt cx="2270865" cy="692640"/>
          </a:xfrm>
        </p:grpSpPr>
        <p:sp>
          <p:nvSpPr>
            <p:cNvPr id="28" name="Rounded Rectangle 27">
              <a:hlinkClick r:id="rId13" action="ppaction://hlinksldjump"/>
            </p:cNvPr>
            <p:cNvSpPr/>
            <p:nvPr/>
          </p:nvSpPr>
          <p:spPr>
            <a:xfrm>
              <a:off x="0" y="24047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5515009"/>
                <a:satOff val="-7671"/>
                <a:lumOff val="-294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ounded Rectangle 10"/>
            <p:cNvSpPr/>
            <p:nvPr/>
          </p:nvSpPr>
          <p:spPr>
            <a:xfrm>
              <a:off x="33812" y="24385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Photo Gallery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97442" y="4893033"/>
            <a:ext cx="2270865" cy="692640"/>
            <a:chOff x="0" y="3211131"/>
            <a:chExt cx="2270865" cy="692640"/>
          </a:xfrm>
          <a:solidFill>
            <a:schemeClr val="accent5">
              <a:lumMod val="50000"/>
            </a:schemeClr>
          </a:solidFill>
        </p:grpSpPr>
        <p:sp>
          <p:nvSpPr>
            <p:cNvPr id="31" name="Rounded Rectangle 30">
              <a:hlinkClick r:id="rId13" action="ppaction://hlinksldjump"/>
            </p:cNvPr>
            <p:cNvSpPr/>
            <p:nvPr/>
          </p:nvSpPr>
          <p:spPr>
            <a:xfrm>
              <a:off x="0" y="3211131"/>
              <a:ext cx="2270865" cy="69264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ounded Rectangle 12">
              <a:hlinkClick r:id="rId13" action="ppaction://hlinksldjump"/>
            </p:cNvPr>
            <p:cNvSpPr/>
            <p:nvPr/>
          </p:nvSpPr>
          <p:spPr>
            <a:xfrm>
              <a:off x="33812" y="3244943"/>
              <a:ext cx="2203241" cy="625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Customer List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457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39"/>
          <p:cNvGrpSpPr>
            <a:grpSpLocks/>
          </p:cNvGrpSpPr>
          <p:nvPr/>
        </p:nvGrpSpPr>
        <p:grpSpPr bwMode="auto">
          <a:xfrm>
            <a:off x="211965" y="0"/>
            <a:ext cx="2153021" cy="6858000"/>
            <a:chOff x="2336" y="-8"/>
            <a:chExt cx="1252" cy="4337"/>
          </a:xfrm>
        </p:grpSpPr>
        <p:sp>
          <p:nvSpPr>
            <p:cNvPr id="8" name="Freeform 629"/>
            <p:cNvSpPr>
              <a:spLocks/>
            </p:cNvSpPr>
            <p:nvPr/>
          </p:nvSpPr>
          <p:spPr bwMode="auto">
            <a:xfrm>
              <a:off x="2336" y="-8"/>
              <a:ext cx="872" cy="4337"/>
            </a:xfrm>
            <a:custGeom>
              <a:avLst/>
              <a:gdLst>
                <a:gd name="T0" fmla="*/ 264 w 369"/>
                <a:gd name="T1" fmla="*/ 0 h 1836"/>
                <a:gd name="T2" fmla="*/ 242 w 369"/>
                <a:gd name="T3" fmla="*/ 870 h 1836"/>
                <a:gd name="T4" fmla="*/ 0 w 36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9" h="1836">
                  <a:moveTo>
                    <a:pt x="264" y="0"/>
                  </a:moveTo>
                  <a:cubicBezTo>
                    <a:pt x="264" y="0"/>
                    <a:pt x="1" y="330"/>
                    <a:pt x="242" y="870"/>
                  </a:cubicBezTo>
                  <a:cubicBezTo>
                    <a:pt x="369" y="1155"/>
                    <a:pt x="304" y="1365"/>
                    <a:pt x="0" y="1836"/>
                  </a:cubicBezTo>
                </a:path>
              </a:pathLst>
            </a:custGeom>
            <a:noFill/>
            <a:ln w="14288" cap="flat">
              <a:solidFill>
                <a:srgbClr val="FEBD1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630"/>
            <p:cNvSpPr>
              <a:spLocks/>
            </p:cNvSpPr>
            <p:nvPr/>
          </p:nvSpPr>
          <p:spPr bwMode="auto">
            <a:xfrm>
              <a:off x="2343" y="-8"/>
              <a:ext cx="893" cy="4337"/>
            </a:xfrm>
            <a:custGeom>
              <a:avLst/>
              <a:gdLst>
                <a:gd name="T0" fmla="*/ 263 w 378"/>
                <a:gd name="T1" fmla="*/ 0 h 1836"/>
                <a:gd name="T2" fmla="*/ 249 w 378"/>
                <a:gd name="T3" fmla="*/ 870 h 1836"/>
                <a:gd name="T4" fmla="*/ 31 w 37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8" h="1836">
                  <a:moveTo>
                    <a:pt x="263" y="0"/>
                  </a:moveTo>
                  <a:cubicBezTo>
                    <a:pt x="263" y="0"/>
                    <a:pt x="0" y="326"/>
                    <a:pt x="249" y="870"/>
                  </a:cubicBezTo>
                  <a:cubicBezTo>
                    <a:pt x="378" y="1154"/>
                    <a:pt x="326" y="1351"/>
                    <a:pt x="31" y="1836"/>
                  </a:cubicBezTo>
                </a:path>
              </a:pathLst>
            </a:custGeom>
            <a:noFill/>
            <a:ln w="14288" cap="flat">
              <a:solidFill>
                <a:srgbClr val="FDB6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631"/>
            <p:cNvSpPr>
              <a:spLocks/>
            </p:cNvSpPr>
            <p:nvPr/>
          </p:nvSpPr>
          <p:spPr bwMode="auto">
            <a:xfrm>
              <a:off x="2350" y="-8"/>
              <a:ext cx="917" cy="4337"/>
            </a:xfrm>
            <a:custGeom>
              <a:avLst/>
              <a:gdLst>
                <a:gd name="T0" fmla="*/ 263 w 388"/>
                <a:gd name="T1" fmla="*/ 0 h 1836"/>
                <a:gd name="T2" fmla="*/ 256 w 388"/>
                <a:gd name="T3" fmla="*/ 870 h 1836"/>
                <a:gd name="T4" fmla="*/ 62 w 38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8" h="1836">
                  <a:moveTo>
                    <a:pt x="263" y="0"/>
                  </a:moveTo>
                  <a:cubicBezTo>
                    <a:pt x="263" y="0"/>
                    <a:pt x="0" y="323"/>
                    <a:pt x="256" y="870"/>
                  </a:cubicBezTo>
                  <a:cubicBezTo>
                    <a:pt x="388" y="1152"/>
                    <a:pt x="348" y="1338"/>
                    <a:pt x="62" y="1836"/>
                  </a:cubicBezTo>
                </a:path>
              </a:pathLst>
            </a:custGeom>
            <a:noFill/>
            <a:ln w="14288" cap="flat">
              <a:solidFill>
                <a:srgbClr val="FCAF2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632"/>
            <p:cNvSpPr>
              <a:spLocks/>
            </p:cNvSpPr>
            <p:nvPr/>
          </p:nvSpPr>
          <p:spPr bwMode="auto">
            <a:xfrm>
              <a:off x="2355" y="-8"/>
              <a:ext cx="940" cy="4337"/>
            </a:xfrm>
            <a:custGeom>
              <a:avLst/>
              <a:gdLst>
                <a:gd name="T0" fmla="*/ 263 w 398"/>
                <a:gd name="T1" fmla="*/ 0 h 1836"/>
                <a:gd name="T2" fmla="*/ 264 w 398"/>
                <a:gd name="T3" fmla="*/ 870 h 1836"/>
                <a:gd name="T4" fmla="*/ 94 w 39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" h="1836">
                  <a:moveTo>
                    <a:pt x="263" y="0"/>
                  </a:moveTo>
                  <a:cubicBezTo>
                    <a:pt x="263" y="0"/>
                    <a:pt x="0" y="320"/>
                    <a:pt x="264" y="870"/>
                  </a:cubicBezTo>
                  <a:cubicBezTo>
                    <a:pt x="398" y="1151"/>
                    <a:pt x="371" y="1324"/>
                    <a:pt x="94" y="1836"/>
                  </a:cubicBezTo>
                </a:path>
              </a:pathLst>
            </a:custGeom>
            <a:noFill/>
            <a:ln w="14288" cap="flat">
              <a:solidFill>
                <a:srgbClr val="FBA92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633"/>
            <p:cNvSpPr>
              <a:spLocks/>
            </p:cNvSpPr>
            <p:nvPr/>
          </p:nvSpPr>
          <p:spPr bwMode="auto">
            <a:xfrm>
              <a:off x="2360" y="-8"/>
              <a:ext cx="964" cy="4337"/>
            </a:xfrm>
            <a:custGeom>
              <a:avLst/>
              <a:gdLst>
                <a:gd name="T0" fmla="*/ 264 w 408"/>
                <a:gd name="T1" fmla="*/ 0 h 1836"/>
                <a:gd name="T2" fmla="*/ 271 w 408"/>
                <a:gd name="T3" fmla="*/ 870 h 1836"/>
                <a:gd name="T4" fmla="*/ 125 w 40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" h="1836">
                  <a:moveTo>
                    <a:pt x="264" y="0"/>
                  </a:moveTo>
                  <a:cubicBezTo>
                    <a:pt x="264" y="0"/>
                    <a:pt x="0" y="317"/>
                    <a:pt x="271" y="870"/>
                  </a:cubicBezTo>
                  <a:cubicBezTo>
                    <a:pt x="408" y="1150"/>
                    <a:pt x="395" y="1310"/>
                    <a:pt x="125" y="1836"/>
                  </a:cubicBezTo>
                </a:path>
              </a:pathLst>
            </a:custGeom>
            <a:noFill/>
            <a:ln w="14288" cap="flat">
              <a:solidFill>
                <a:srgbClr val="FAA22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634"/>
            <p:cNvSpPr>
              <a:spLocks/>
            </p:cNvSpPr>
            <p:nvPr/>
          </p:nvSpPr>
          <p:spPr bwMode="auto">
            <a:xfrm>
              <a:off x="2365" y="-8"/>
              <a:ext cx="987" cy="4337"/>
            </a:xfrm>
            <a:custGeom>
              <a:avLst/>
              <a:gdLst>
                <a:gd name="T0" fmla="*/ 264 w 418"/>
                <a:gd name="T1" fmla="*/ 0 h 1836"/>
                <a:gd name="T2" fmla="*/ 279 w 418"/>
                <a:gd name="T3" fmla="*/ 870 h 1836"/>
                <a:gd name="T4" fmla="*/ 157 w 41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8" h="1836">
                  <a:moveTo>
                    <a:pt x="264" y="0"/>
                  </a:moveTo>
                  <a:cubicBezTo>
                    <a:pt x="264" y="0"/>
                    <a:pt x="0" y="314"/>
                    <a:pt x="279" y="870"/>
                  </a:cubicBezTo>
                  <a:cubicBezTo>
                    <a:pt x="418" y="1149"/>
                    <a:pt x="418" y="1296"/>
                    <a:pt x="157" y="1836"/>
                  </a:cubicBezTo>
                </a:path>
              </a:pathLst>
            </a:custGeom>
            <a:noFill/>
            <a:ln w="14288" cap="flat">
              <a:solidFill>
                <a:srgbClr val="F99D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635"/>
            <p:cNvSpPr>
              <a:spLocks/>
            </p:cNvSpPr>
            <p:nvPr/>
          </p:nvSpPr>
          <p:spPr bwMode="auto">
            <a:xfrm>
              <a:off x="2372" y="-8"/>
              <a:ext cx="1039" cy="4337"/>
            </a:xfrm>
            <a:custGeom>
              <a:avLst/>
              <a:gdLst>
                <a:gd name="T0" fmla="*/ 263 w 440"/>
                <a:gd name="T1" fmla="*/ 0 h 1836"/>
                <a:gd name="T2" fmla="*/ 286 w 440"/>
                <a:gd name="T3" fmla="*/ 870 h 1836"/>
                <a:gd name="T4" fmla="*/ 188 w 440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0" h="1836">
                  <a:moveTo>
                    <a:pt x="263" y="0"/>
                  </a:moveTo>
                  <a:cubicBezTo>
                    <a:pt x="263" y="0"/>
                    <a:pt x="0" y="311"/>
                    <a:pt x="286" y="870"/>
                  </a:cubicBezTo>
                  <a:cubicBezTo>
                    <a:pt x="428" y="1148"/>
                    <a:pt x="440" y="1282"/>
                    <a:pt x="188" y="1836"/>
                  </a:cubicBezTo>
                </a:path>
              </a:pathLst>
            </a:custGeom>
            <a:noFill/>
            <a:ln w="14288" cap="flat">
              <a:solidFill>
                <a:srgbClr val="F896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636"/>
            <p:cNvSpPr>
              <a:spLocks/>
            </p:cNvSpPr>
            <p:nvPr/>
          </p:nvSpPr>
          <p:spPr bwMode="auto">
            <a:xfrm>
              <a:off x="2376" y="-8"/>
              <a:ext cx="1094" cy="4337"/>
            </a:xfrm>
            <a:custGeom>
              <a:avLst/>
              <a:gdLst>
                <a:gd name="T0" fmla="*/ 264 w 463"/>
                <a:gd name="T1" fmla="*/ 0 h 1836"/>
                <a:gd name="T2" fmla="*/ 294 w 463"/>
                <a:gd name="T3" fmla="*/ 870 h 1836"/>
                <a:gd name="T4" fmla="*/ 220 w 463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3" h="1836">
                  <a:moveTo>
                    <a:pt x="264" y="0"/>
                  </a:moveTo>
                  <a:cubicBezTo>
                    <a:pt x="264" y="0"/>
                    <a:pt x="0" y="308"/>
                    <a:pt x="294" y="870"/>
                  </a:cubicBezTo>
                  <a:cubicBezTo>
                    <a:pt x="438" y="1146"/>
                    <a:pt x="463" y="1268"/>
                    <a:pt x="220" y="1836"/>
                  </a:cubicBezTo>
                </a:path>
              </a:pathLst>
            </a:custGeom>
            <a:noFill/>
            <a:ln w="14288" cap="flat">
              <a:solidFill>
                <a:srgbClr val="F790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637"/>
            <p:cNvSpPr>
              <a:spLocks/>
            </p:cNvSpPr>
            <p:nvPr/>
          </p:nvSpPr>
          <p:spPr bwMode="auto">
            <a:xfrm>
              <a:off x="2381" y="-8"/>
              <a:ext cx="1148" cy="4337"/>
            </a:xfrm>
            <a:custGeom>
              <a:avLst/>
              <a:gdLst>
                <a:gd name="T0" fmla="*/ 264 w 486"/>
                <a:gd name="T1" fmla="*/ 0 h 1836"/>
                <a:gd name="T2" fmla="*/ 302 w 486"/>
                <a:gd name="T3" fmla="*/ 870 h 1836"/>
                <a:gd name="T4" fmla="*/ 252 w 486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6" h="1836">
                  <a:moveTo>
                    <a:pt x="264" y="0"/>
                  </a:moveTo>
                  <a:cubicBezTo>
                    <a:pt x="264" y="0"/>
                    <a:pt x="0" y="304"/>
                    <a:pt x="302" y="870"/>
                  </a:cubicBezTo>
                  <a:cubicBezTo>
                    <a:pt x="448" y="1145"/>
                    <a:pt x="486" y="1254"/>
                    <a:pt x="252" y="1836"/>
                  </a:cubicBezTo>
                </a:path>
              </a:pathLst>
            </a:custGeom>
            <a:noFill/>
            <a:ln w="14288" cap="flat">
              <a:solidFill>
                <a:srgbClr val="F68A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638"/>
            <p:cNvSpPr>
              <a:spLocks/>
            </p:cNvSpPr>
            <p:nvPr/>
          </p:nvSpPr>
          <p:spPr bwMode="auto">
            <a:xfrm>
              <a:off x="2386" y="-8"/>
              <a:ext cx="1202" cy="4337"/>
            </a:xfrm>
            <a:custGeom>
              <a:avLst/>
              <a:gdLst>
                <a:gd name="T0" fmla="*/ 264 w 509"/>
                <a:gd name="T1" fmla="*/ 0 h 1836"/>
                <a:gd name="T2" fmla="*/ 309 w 509"/>
                <a:gd name="T3" fmla="*/ 870 h 1836"/>
                <a:gd name="T4" fmla="*/ 283 w 50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9" h="1836">
                  <a:moveTo>
                    <a:pt x="264" y="0"/>
                  </a:moveTo>
                  <a:cubicBezTo>
                    <a:pt x="264" y="0"/>
                    <a:pt x="0" y="301"/>
                    <a:pt x="309" y="870"/>
                  </a:cubicBezTo>
                  <a:cubicBezTo>
                    <a:pt x="458" y="1144"/>
                    <a:pt x="509" y="1241"/>
                    <a:pt x="283" y="1836"/>
                  </a:cubicBezTo>
                </a:path>
              </a:pathLst>
            </a:custGeom>
            <a:noFill/>
            <a:ln w="14288" cap="flat">
              <a:solidFill>
                <a:srgbClr val="F584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371" y="337100"/>
            <a:ext cx="8191500" cy="137318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FEW OF OUR CLIENT LIST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34691501"/>
              </p:ext>
            </p:extLst>
          </p:nvPr>
        </p:nvGraphicFramePr>
        <p:xfrm>
          <a:off x="194432" y="1303229"/>
          <a:ext cx="2270865" cy="3903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C:\Users\NIHILA\Desktop\logo2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" y="294617"/>
            <a:ext cx="675458" cy="69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hlinkClick r:id="rId9" action="ppaction://hlinkpres?slideindex=1&amp;slidetitle=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11" y="322151"/>
            <a:ext cx="609548" cy="609548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2720409" y="1948848"/>
            <a:ext cx="742632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b="1" dirty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M/S. GHARDA CHEMICALS LTD</a:t>
            </a: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.,</a:t>
            </a:r>
          </a:p>
          <a:p>
            <a:pPr lvl="1"/>
            <a:endParaRPr lang="en-US" sz="2000" b="1" dirty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b="1" dirty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M/S. INTERPLEX </a:t>
            </a: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ELECTRONICS</a:t>
            </a:r>
          </a:p>
          <a:p>
            <a:pPr lvl="1"/>
            <a:endParaRPr lang="en-US" sz="2000" b="1" dirty="0" smtClean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M/s</a:t>
            </a:r>
            <a:r>
              <a:rPr lang="en-US" sz="2000" b="1" dirty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KANODIA TECHNOPLAST LTD</a:t>
            </a: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endParaRPr lang="en-US" sz="2000" b="1" dirty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b="1" dirty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M/s. KANORIA CHEMICALS &amp; INDUSTRIES LTD</a:t>
            </a: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endParaRPr lang="en-US" sz="2000" b="1" dirty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b="1" dirty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M/S. SARGAM METALS PVT. LTD.,</a:t>
            </a:r>
          </a:p>
          <a:p>
            <a:pPr lvl="1"/>
            <a:endParaRPr lang="en-US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97442" y="1735965"/>
            <a:ext cx="2270865" cy="679554"/>
            <a:chOff x="0" y="54063"/>
            <a:chExt cx="2270865" cy="692640"/>
          </a:xfrm>
          <a:solidFill>
            <a:schemeClr val="accent1"/>
          </a:solidFill>
        </p:grpSpPr>
        <p:sp>
          <p:nvSpPr>
            <p:cNvPr id="20" name="Rounded Rectangle 19">
              <a:hlinkClick r:id="rId11" action="ppaction://hlinksldjump"/>
            </p:cNvPr>
            <p:cNvSpPr/>
            <p:nvPr/>
          </p:nvSpPr>
          <p:spPr>
            <a:xfrm>
              <a:off x="0" y="54063"/>
              <a:ext cx="2270865" cy="69264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>
              <a:hlinkClick r:id="rId11" action="ppaction://hlinksldjump"/>
            </p:cNvPr>
            <p:cNvSpPr/>
            <p:nvPr/>
          </p:nvSpPr>
          <p:spPr>
            <a:xfrm>
              <a:off x="33812" y="87875"/>
              <a:ext cx="2203241" cy="625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Condensed" pitchFamily="50" charset="0"/>
                  <a:cs typeface="Helvetica World" panose="020B0500040000020004" pitchFamily="34" charset="0"/>
                </a:rPr>
                <a:t>General</a:t>
              </a:r>
              <a:endParaRPr lang="en-US" sz="1400" kern="1200" dirty="0">
                <a:latin typeface="Helvetica Condensed" pitchFamily="50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97442" y="2488267"/>
            <a:ext cx="2270865" cy="692640"/>
            <a:chOff x="0" y="806365"/>
            <a:chExt cx="2270865" cy="692640"/>
          </a:xfrm>
        </p:grpSpPr>
        <p:sp>
          <p:nvSpPr>
            <p:cNvPr id="23" name="Rounded Rectangle 22">
              <a:hlinkClick r:id="rId12" action="ppaction://hlinksldjump"/>
            </p:cNvPr>
            <p:cNvSpPr/>
            <p:nvPr/>
          </p:nvSpPr>
          <p:spPr>
            <a:xfrm>
              <a:off x="0" y="8063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1838336"/>
                <a:satOff val="-2557"/>
                <a:lumOff val="-98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6"/>
            <p:cNvSpPr/>
            <p:nvPr/>
          </p:nvSpPr>
          <p:spPr>
            <a:xfrm>
              <a:off x="33812" y="8401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Application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97442" y="3287467"/>
            <a:ext cx="2270865" cy="692640"/>
            <a:chOff x="0" y="1605565"/>
            <a:chExt cx="2270865" cy="692640"/>
          </a:xfrm>
        </p:grpSpPr>
        <p:sp>
          <p:nvSpPr>
            <p:cNvPr id="26" name="Rounded Rectangle 25">
              <a:hlinkClick r:id="rId13" action="ppaction://hlinksldjump"/>
            </p:cNvPr>
            <p:cNvSpPr/>
            <p:nvPr/>
          </p:nvSpPr>
          <p:spPr>
            <a:xfrm>
              <a:off x="0" y="16055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ounded Rectangle 8"/>
            <p:cNvSpPr/>
            <p:nvPr/>
          </p:nvSpPr>
          <p:spPr>
            <a:xfrm>
              <a:off x="33812" y="16393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Products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97442" y="4086667"/>
            <a:ext cx="2270865" cy="692640"/>
            <a:chOff x="0" y="2404765"/>
            <a:chExt cx="2270865" cy="692640"/>
          </a:xfrm>
        </p:grpSpPr>
        <p:sp>
          <p:nvSpPr>
            <p:cNvPr id="29" name="Rounded Rectangle 28">
              <a:hlinkClick r:id="rId14" action="ppaction://hlinksldjump"/>
            </p:cNvPr>
            <p:cNvSpPr/>
            <p:nvPr/>
          </p:nvSpPr>
          <p:spPr>
            <a:xfrm>
              <a:off x="0" y="24047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5515009"/>
                <a:satOff val="-7671"/>
                <a:lumOff val="-294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10"/>
            <p:cNvSpPr/>
            <p:nvPr/>
          </p:nvSpPr>
          <p:spPr>
            <a:xfrm>
              <a:off x="33812" y="24385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Photo Gallery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97442" y="4893033"/>
            <a:ext cx="2270865" cy="692640"/>
            <a:chOff x="0" y="3211131"/>
            <a:chExt cx="2270865" cy="692640"/>
          </a:xfrm>
          <a:solidFill>
            <a:schemeClr val="accent1">
              <a:lumMod val="50000"/>
            </a:schemeClr>
          </a:solidFill>
        </p:grpSpPr>
        <p:sp>
          <p:nvSpPr>
            <p:cNvPr id="32" name="Rounded Rectangle 31">
              <a:hlinkClick r:id="rId14" action="ppaction://hlinksldjump"/>
            </p:cNvPr>
            <p:cNvSpPr/>
            <p:nvPr/>
          </p:nvSpPr>
          <p:spPr>
            <a:xfrm>
              <a:off x="0" y="3211131"/>
              <a:ext cx="2270865" cy="69264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ounded Rectangle 12"/>
            <p:cNvSpPr/>
            <p:nvPr/>
          </p:nvSpPr>
          <p:spPr>
            <a:xfrm>
              <a:off x="33812" y="3244943"/>
              <a:ext cx="2203241" cy="625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Custome</a:t>
              </a: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  <a:hlinkClick r:id="rId15" action="ppaction://hlinksldjump"/>
                </a:rPr>
                <a:t>r</a:t>
              </a: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 List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983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0715" y="3152562"/>
            <a:ext cx="7157357" cy="1200831"/>
          </a:xfrm>
        </p:spPr>
        <p:txBody>
          <a:bodyPr/>
          <a:lstStyle/>
          <a:p>
            <a:pPr algn="ctr"/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 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4" name="Picture 33" descr="C:\Users\NIHILA\Desktop\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12" y="259548"/>
            <a:ext cx="675458" cy="69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5" name="Group 639"/>
          <p:cNvGrpSpPr>
            <a:grpSpLocks/>
          </p:cNvGrpSpPr>
          <p:nvPr/>
        </p:nvGrpSpPr>
        <p:grpSpPr bwMode="auto">
          <a:xfrm>
            <a:off x="211965" y="0"/>
            <a:ext cx="2153021" cy="6858000"/>
            <a:chOff x="2336" y="-8"/>
            <a:chExt cx="1252" cy="4337"/>
          </a:xfrm>
        </p:grpSpPr>
        <p:sp>
          <p:nvSpPr>
            <p:cNvPr id="36" name="Freeform 629"/>
            <p:cNvSpPr>
              <a:spLocks/>
            </p:cNvSpPr>
            <p:nvPr/>
          </p:nvSpPr>
          <p:spPr bwMode="auto">
            <a:xfrm>
              <a:off x="2336" y="-8"/>
              <a:ext cx="872" cy="4337"/>
            </a:xfrm>
            <a:custGeom>
              <a:avLst/>
              <a:gdLst>
                <a:gd name="T0" fmla="*/ 264 w 369"/>
                <a:gd name="T1" fmla="*/ 0 h 1836"/>
                <a:gd name="T2" fmla="*/ 242 w 369"/>
                <a:gd name="T3" fmla="*/ 870 h 1836"/>
                <a:gd name="T4" fmla="*/ 0 w 36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9" h="1836">
                  <a:moveTo>
                    <a:pt x="264" y="0"/>
                  </a:moveTo>
                  <a:cubicBezTo>
                    <a:pt x="264" y="0"/>
                    <a:pt x="1" y="330"/>
                    <a:pt x="242" y="870"/>
                  </a:cubicBezTo>
                  <a:cubicBezTo>
                    <a:pt x="369" y="1155"/>
                    <a:pt x="304" y="1365"/>
                    <a:pt x="0" y="1836"/>
                  </a:cubicBezTo>
                </a:path>
              </a:pathLst>
            </a:custGeom>
            <a:noFill/>
            <a:ln w="14288" cap="flat">
              <a:solidFill>
                <a:srgbClr val="FEBD1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630"/>
            <p:cNvSpPr>
              <a:spLocks/>
            </p:cNvSpPr>
            <p:nvPr/>
          </p:nvSpPr>
          <p:spPr bwMode="auto">
            <a:xfrm>
              <a:off x="2343" y="-8"/>
              <a:ext cx="893" cy="4337"/>
            </a:xfrm>
            <a:custGeom>
              <a:avLst/>
              <a:gdLst>
                <a:gd name="T0" fmla="*/ 263 w 378"/>
                <a:gd name="T1" fmla="*/ 0 h 1836"/>
                <a:gd name="T2" fmla="*/ 249 w 378"/>
                <a:gd name="T3" fmla="*/ 870 h 1836"/>
                <a:gd name="T4" fmla="*/ 31 w 37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8" h="1836">
                  <a:moveTo>
                    <a:pt x="263" y="0"/>
                  </a:moveTo>
                  <a:cubicBezTo>
                    <a:pt x="263" y="0"/>
                    <a:pt x="0" y="326"/>
                    <a:pt x="249" y="870"/>
                  </a:cubicBezTo>
                  <a:cubicBezTo>
                    <a:pt x="378" y="1154"/>
                    <a:pt x="326" y="1351"/>
                    <a:pt x="31" y="1836"/>
                  </a:cubicBezTo>
                </a:path>
              </a:pathLst>
            </a:custGeom>
            <a:noFill/>
            <a:ln w="14288" cap="flat">
              <a:solidFill>
                <a:srgbClr val="FDB6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631"/>
            <p:cNvSpPr>
              <a:spLocks/>
            </p:cNvSpPr>
            <p:nvPr/>
          </p:nvSpPr>
          <p:spPr bwMode="auto">
            <a:xfrm>
              <a:off x="2350" y="-8"/>
              <a:ext cx="917" cy="4337"/>
            </a:xfrm>
            <a:custGeom>
              <a:avLst/>
              <a:gdLst>
                <a:gd name="T0" fmla="*/ 263 w 388"/>
                <a:gd name="T1" fmla="*/ 0 h 1836"/>
                <a:gd name="T2" fmla="*/ 256 w 388"/>
                <a:gd name="T3" fmla="*/ 870 h 1836"/>
                <a:gd name="T4" fmla="*/ 62 w 38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8" h="1836">
                  <a:moveTo>
                    <a:pt x="263" y="0"/>
                  </a:moveTo>
                  <a:cubicBezTo>
                    <a:pt x="263" y="0"/>
                    <a:pt x="0" y="323"/>
                    <a:pt x="256" y="870"/>
                  </a:cubicBezTo>
                  <a:cubicBezTo>
                    <a:pt x="388" y="1152"/>
                    <a:pt x="348" y="1338"/>
                    <a:pt x="62" y="1836"/>
                  </a:cubicBezTo>
                </a:path>
              </a:pathLst>
            </a:custGeom>
            <a:noFill/>
            <a:ln w="14288" cap="flat">
              <a:solidFill>
                <a:srgbClr val="FCAF2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632"/>
            <p:cNvSpPr>
              <a:spLocks/>
            </p:cNvSpPr>
            <p:nvPr/>
          </p:nvSpPr>
          <p:spPr bwMode="auto">
            <a:xfrm>
              <a:off x="2355" y="-8"/>
              <a:ext cx="940" cy="4337"/>
            </a:xfrm>
            <a:custGeom>
              <a:avLst/>
              <a:gdLst>
                <a:gd name="T0" fmla="*/ 263 w 398"/>
                <a:gd name="T1" fmla="*/ 0 h 1836"/>
                <a:gd name="T2" fmla="*/ 264 w 398"/>
                <a:gd name="T3" fmla="*/ 870 h 1836"/>
                <a:gd name="T4" fmla="*/ 94 w 39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" h="1836">
                  <a:moveTo>
                    <a:pt x="263" y="0"/>
                  </a:moveTo>
                  <a:cubicBezTo>
                    <a:pt x="263" y="0"/>
                    <a:pt x="0" y="320"/>
                    <a:pt x="264" y="870"/>
                  </a:cubicBezTo>
                  <a:cubicBezTo>
                    <a:pt x="398" y="1151"/>
                    <a:pt x="371" y="1324"/>
                    <a:pt x="94" y="1836"/>
                  </a:cubicBezTo>
                </a:path>
              </a:pathLst>
            </a:custGeom>
            <a:noFill/>
            <a:ln w="14288" cap="flat">
              <a:solidFill>
                <a:srgbClr val="FBA92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633"/>
            <p:cNvSpPr>
              <a:spLocks/>
            </p:cNvSpPr>
            <p:nvPr/>
          </p:nvSpPr>
          <p:spPr bwMode="auto">
            <a:xfrm>
              <a:off x="2360" y="-8"/>
              <a:ext cx="964" cy="4337"/>
            </a:xfrm>
            <a:custGeom>
              <a:avLst/>
              <a:gdLst>
                <a:gd name="T0" fmla="*/ 264 w 408"/>
                <a:gd name="T1" fmla="*/ 0 h 1836"/>
                <a:gd name="T2" fmla="*/ 271 w 408"/>
                <a:gd name="T3" fmla="*/ 870 h 1836"/>
                <a:gd name="T4" fmla="*/ 125 w 40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" h="1836">
                  <a:moveTo>
                    <a:pt x="264" y="0"/>
                  </a:moveTo>
                  <a:cubicBezTo>
                    <a:pt x="264" y="0"/>
                    <a:pt x="0" y="317"/>
                    <a:pt x="271" y="870"/>
                  </a:cubicBezTo>
                  <a:cubicBezTo>
                    <a:pt x="408" y="1150"/>
                    <a:pt x="395" y="1310"/>
                    <a:pt x="125" y="1836"/>
                  </a:cubicBezTo>
                </a:path>
              </a:pathLst>
            </a:custGeom>
            <a:noFill/>
            <a:ln w="14288" cap="flat">
              <a:solidFill>
                <a:srgbClr val="FAA22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634"/>
            <p:cNvSpPr>
              <a:spLocks/>
            </p:cNvSpPr>
            <p:nvPr/>
          </p:nvSpPr>
          <p:spPr bwMode="auto">
            <a:xfrm>
              <a:off x="2365" y="-8"/>
              <a:ext cx="987" cy="4337"/>
            </a:xfrm>
            <a:custGeom>
              <a:avLst/>
              <a:gdLst>
                <a:gd name="T0" fmla="*/ 264 w 418"/>
                <a:gd name="T1" fmla="*/ 0 h 1836"/>
                <a:gd name="T2" fmla="*/ 279 w 418"/>
                <a:gd name="T3" fmla="*/ 870 h 1836"/>
                <a:gd name="T4" fmla="*/ 157 w 41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8" h="1836">
                  <a:moveTo>
                    <a:pt x="264" y="0"/>
                  </a:moveTo>
                  <a:cubicBezTo>
                    <a:pt x="264" y="0"/>
                    <a:pt x="0" y="314"/>
                    <a:pt x="279" y="870"/>
                  </a:cubicBezTo>
                  <a:cubicBezTo>
                    <a:pt x="418" y="1149"/>
                    <a:pt x="418" y="1296"/>
                    <a:pt x="157" y="1836"/>
                  </a:cubicBezTo>
                </a:path>
              </a:pathLst>
            </a:custGeom>
            <a:noFill/>
            <a:ln w="14288" cap="flat">
              <a:solidFill>
                <a:srgbClr val="F99D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635"/>
            <p:cNvSpPr>
              <a:spLocks/>
            </p:cNvSpPr>
            <p:nvPr/>
          </p:nvSpPr>
          <p:spPr bwMode="auto">
            <a:xfrm>
              <a:off x="2372" y="-8"/>
              <a:ext cx="1039" cy="4337"/>
            </a:xfrm>
            <a:custGeom>
              <a:avLst/>
              <a:gdLst>
                <a:gd name="T0" fmla="*/ 263 w 440"/>
                <a:gd name="T1" fmla="*/ 0 h 1836"/>
                <a:gd name="T2" fmla="*/ 286 w 440"/>
                <a:gd name="T3" fmla="*/ 870 h 1836"/>
                <a:gd name="T4" fmla="*/ 188 w 440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0" h="1836">
                  <a:moveTo>
                    <a:pt x="263" y="0"/>
                  </a:moveTo>
                  <a:cubicBezTo>
                    <a:pt x="263" y="0"/>
                    <a:pt x="0" y="311"/>
                    <a:pt x="286" y="870"/>
                  </a:cubicBezTo>
                  <a:cubicBezTo>
                    <a:pt x="428" y="1148"/>
                    <a:pt x="440" y="1282"/>
                    <a:pt x="188" y="1836"/>
                  </a:cubicBezTo>
                </a:path>
              </a:pathLst>
            </a:custGeom>
            <a:noFill/>
            <a:ln w="14288" cap="flat">
              <a:solidFill>
                <a:srgbClr val="F896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636"/>
            <p:cNvSpPr>
              <a:spLocks/>
            </p:cNvSpPr>
            <p:nvPr/>
          </p:nvSpPr>
          <p:spPr bwMode="auto">
            <a:xfrm>
              <a:off x="2376" y="-8"/>
              <a:ext cx="1094" cy="4337"/>
            </a:xfrm>
            <a:custGeom>
              <a:avLst/>
              <a:gdLst>
                <a:gd name="T0" fmla="*/ 264 w 463"/>
                <a:gd name="T1" fmla="*/ 0 h 1836"/>
                <a:gd name="T2" fmla="*/ 294 w 463"/>
                <a:gd name="T3" fmla="*/ 870 h 1836"/>
                <a:gd name="T4" fmla="*/ 220 w 463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3" h="1836">
                  <a:moveTo>
                    <a:pt x="264" y="0"/>
                  </a:moveTo>
                  <a:cubicBezTo>
                    <a:pt x="264" y="0"/>
                    <a:pt x="0" y="308"/>
                    <a:pt x="294" y="870"/>
                  </a:cubicBezTo>
                  <a:cubicBezTo>
                    <a:pt x="438" y="1146"/>
                    <a:pt x="463" y="1268"/>
                    <a:pt x="220" y="1836"/>
                  </a:cubicBezTo>
                </a:path>
              </a:pathLst>
            </a:custGeom>
            <a:noFill/>
            <a:ln w="14288" cap="flat">
              <a:solidFill>
                <a:srgbClr val="F790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637"/>
            <p:cNvSpPr>
              <a:spLocks/>
            </p:cNvSpPr>
            <p:nvPr/>
          </p:nvSpPr>
          <p:spPr bwMode="auto">
            <a:xfrm>
              <a:off x="2381" y="-8"/>
              <a:ext cx="1148" cy="4337"/>
            </a:xfrm>
            <a:custGeom>
              <a:avLst/>
              <a:gdLst>
                <a:gd name="T0" fmla="*/ 264 w 486"/>
                <a:gd name="T1" fmla="*/ 0 h 1836"/>
                <a:gd name="T2" fmla="*/ 302 w 486"/>
                <a:gd name="T3" fmla="*/ 870 h 1836"/>
                <a:gd name="T4" fmla="*/ 252 w 486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6" h="1836">
                  <a:moveTo>
                    <a:pt x="264" y="0"/>
                  </a:moveTo>
                  <a:cubicBezTo>
                    <a:pt x="264" y="0"/>
                    <a:pt x="0" y="304"/>
                    <a:pt x="302" y="870"/>
                  </a:cubicBezTo>
                  <a:cubicBezTo>
                    <a:pt x="448" y="1145"/>
                    <a:pt x="486" y="1254"/>
                    <a:pt x="252" y="1836"/>
                  </a:cubicBezTo>
                </a:path>
              </a:pathLst>
            </a:custGeom>
            <a:noFill/>
            <a:ln w="14288" cap="flat">
              <a:solidFill>
                <a:srgbClr val="F68A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638"/>
            <p:cNvSpPr>
              <a:spLocks/>
            </p:cNvSpPr>
            <p:nvPr/>
          </p:nvSpPr>
          <p:spPr bwMode="auto">
            <a:xfrm>
              <a:off x="2386" y="-8"/>
              <a:ext cx="1202" cy="4337"/>
            </a:xfrm>
            <a:custGeom>
              <a:avLst/>
              <a:gdLst>
                <a:gd name="T0" fmla="*/ 264 w 509"/>
                <a:gd name="T1" fmla="*/ 0 h 1836"/>
                <a:gd name="T2" fmla="*/ 309 w 509"/>
                <a:gd name="T3" fmla="*/ 870 h 1836"/>
                <a:gd name="T4" fmla="*/ 283 w 50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9" h="1836">
                  <a:moveTo>
                    <a:pt x="264" y="0"/>
                  </a:moveTo>
                  <a:cubicBezTo>
                    <a:pt x="264" y="0"/>
                    <a:pt x="0" y="301"/>
                    <a:pt x="309" y="870"/>
                  </a:cubicBezTo>
                  <a:cubicBezTo>
                    <a:pt x="458" y="1144"/>
                    <a:pt x="509" y="1241"/>
                    <a:pt x="283" y="1836"/>
                  </a:cubicBezTo>
                </a:path>
              </a:pathLst>
            </a:custGeom>
            <a:noFill/>
            <a:ln w="14288" cap="flat">
              <a:solidFill>
                <a:srgbClr val="F584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6" name="Picture 45">
            <a:hlinkClick r:id="rId3" action="ppaction://hlinkpres?slideindex=1&amp;slidetitle=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236" y="259548"/>
            <a:ext cx="609548" cy="609548"/>
          </a:xfrm>
          <a:prstGeom prst="rect">
            <a:avLst/>
          </a:prstGeom>
        </p:spPr>
      </p:pic>
      <p:graphicFrame>
        <p:nvGraphicFramePr>
          <p:cNvPr id="47" name="Diagram 46"/>
          <p:cNvGraphicFramePr/>
          <p:nvPr>
            <p:extLst>
              <p:ext uri="{D42A27DB-BD31-4B8C-83A1-F6EECF244321}">
                <p14:modId xmlns:p14="http://schemas.microsoft.com/office/powerpoint/2010/main" val="4051897534"/>
              </p:ext>
            </p:extLst>
          </p:nvPr>
        </p:nvGraphicFramePr>
        <p:xfrm>
          <a:off x="194432" y="1303229"/>
          <a:ext cx="2270865" cy="3903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297442" y="1735965"/>
            <a:ext cx="2270865" cy="679554"/>
            <a:chOff x="0" y="54063"/>
            <a:chExt cx="2270865" cy="692640"/>
          </a:xfrm>
        </p:grpSpPr>
        <p:sp>
          <p:nvSpPr>
            <p:cNvPr id="18" name="Rounded Rectangle 17">
              <a:hlinkClick r:id="rId10" action="ppaction://hlinksldjump"/>
            </p:cNvPr>
            <p:cNvSpPr/>
            <p:nvPr/>
          </p:nvSpPr>
          <p:spPr>
            <a:xfrm>
              <a:off x="0" y="54063"/>
              <a:ext cx="2270865" cy="69264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33812" y="87875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Condensed" pitchFamily="50" charset="0"/>
                  <a:cs typeface="Helvetica World" panose="020B0500040000020004" pitchFamily="34" charset="0"/>
                </a:rPr>
                <a:t>General</a:t>
              </a:r>
              <a:endParaRPr lang="en-US" sz="1400" kern="1200" dirty="0">
                <a:latin typeface="Helvetica Condensed" pitchFamily="50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97442" y="2488267"/>
            <a:ext cx="2270865" cy="692640"/>
            <a:chOff x="0" y="806365"/>
            <a:chExt cx="2270865" cy="692640"/>
          </a:xfrm>
        </p:grpSpPr>
        <p:sp>
          <p:nvSpPr>
            <p:cNvPr id="21" name="Rounded Rectangle 20">
              <a:hlinkClick r:id="rId11" action="ppaction://hlinksldjump"/>
            </p:cNvPr>
            <p:cNvSpPr/>
            <p:nvPr/>
          </p:nvSpPr>
          <p:spPr>
            <a:xfrm>
              <a:off x="0" y="8063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1838336"/>
                <a:satOff val="-2557"/>
                <a:lumOff val="-98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6"/>
            <p:cNvSpPr/>
            <p:nvPr/>
          </p:nvSpPr>
          <p:spPr>
            <a:xfrm>
              <a:off x="33812" y="8401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Application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97442" y="3287467"/>
            <a:ext cx="2270865" cy="692640"/>
            <a:chOff x="0" y="1605565"/>
            <a:chExt cx="2270865" cy="692640"/>
          </a:xfrm>
        </p:grpSpPr>
        <p:sp>
          <p:nvSpPr>
            <p:cNvPr id="24" name="Rounded Rectangle 23">
              <a:hlinkClick r:id="rId12" action="ppaction://hlinksldjump"/>
            </p:cNvPr>
            <p:cNvSpPr/>
            <p:nvPr/>
          </p:nvSpPr>
          <p:spPr>
            <a:xfrm>
              <a:off x="0" y="16055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8"/>
            <p:cNvSpPr/>
            <p:nvPr/>
          </p:nvSpPr>
          <p:spPr>
            <a:xfrm>
              <a:off x="33812" y="16393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Products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97442" y="4086667"/>
            <a:ext cx="2270865" cy="692640"/>
            <a:chOff x="0" y="2404765"/>
            <a:chExt cx="2270865" cy="692640"/>
          </a:xfrm>
        </p:grpSpPr>
        <p:sp>
          <p:nvSpPr>
            <p:cNvPr id="27" name="Rounded Rectangle 26">
              <a:hlinkClick r:id="rId13" action="ppaction://hlinksldjump"/>
            </p:cNvPr>
            <p:cNvSpPr/>
            <p:nvPr/>
          </p:nvSpPr>
          <p:spPr>
            <a:xfrm>
              <a:off x="0" y="24047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5515009"/>
                <a:satOff val="-7671"/>
                <a:lumOff val="-294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ounded Rectangle 10"/>
            <p:cNvSpPr/>
            <p:nvPr/>
          </p:nvSpPr>
          <p:spPr>
            <a:xfrm>
              <a:off x="33812" y="24385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Photo Gallery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97442" y="4893033"/>
            <a:ext cx="2270865" cy="692640"/>
            <a:chOff x="0" y="3211131"/>
            <a:chExt cx="2270865" cy="692640"/>
          </a:xfrm>
        </p:grpSpPr>
        <p:sp>
          <p:nvSpPr>
            <p:cNvPr id="30" name="Rounded Rectangle 29">
              <a:hlinkClick r:id="rId13" action="ppaction://hlinksldjump"/>
            </p:cNvPr>
            <p:cNvSpPr/>
            <p:nvPr/>
          </p:nvSpPr>
          <p:spPr>
            <a:xfrm>
              <a:off x="0" y="3211131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12"/>
            <p:cNvSpPr/>
            <p:nvPr/>
          </p:nvSpPr>
          <p:spPr>
            <a:xfrm>
              <a:off x="33812" y="3244943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Customer List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37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114393" y="1457716"/>
            <a:ext cx="8579624" cy="3127164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 PROVIDE SOLUTIONS   &amp; </a:t>
            </a:r>
          </a:p>
          <a:p>
            <a:pPr marL="0" indent="0" algn="just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PREVENT CORROSION </a:t>
            </a:r>
          </a:p>
          <a:p>
            <a:pPr marL="0" indent="0" algn="just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 WIDE RANGE OF INDUSTRIES  ACROSS THE GLOBE  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887321" y="146697"/>
            <a:ext cx="6885837" cy="860364"/>
            <a:chOff x="-1540303" y="-2066"/>
            <a:chExt cx="5511178" cy="848994"/>
          </a:xfrm>
        </p:grpSpPr>
        <p:sp>
          <p:nvSpPr>
            <p:cNvPr id="31" name="Rounded Rectangle 30"/>
            <p:cNvSpPr/>
            <p:nvPr/>
          </p:nvSpPr>
          <p:spPr>
            <a:xfrm>
              <a:off x="38638" y="55423"/>
              <a:ext cx="3932237" cy="79150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2" name="Rounded Rectangle 4"/>
            <p:cNvSpPr/>
            <p:nvPr/>
          </p:nvSpPr>
          <p:spPr>
            <a:xfrm>
              <a:off x="-1540303" y="-2066"/>
              <a:ext cx="3854961" cy="71422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l" defTabSz="1466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solidFill>
                    <a:schemeClr val="accent5">
                      <a:lumMod val="50000"/>
                    </a:schemeClr>
                  </a:solidFill>
                </a:rPr>
                <a:t>INTRODUCTION</a:t>
              </a:r>
              <a:endParaRPr lang="en-US" sz="3600" b="1" kern="12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pic>
        <p:nvPicPr>
          <p:cNvPr id="36" name="Picture 35">
            <a:hlinkClick r:id="rId3" action="ppaction://hlinkpres?slideindex=1&amp;slidetitle=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272" y="260943"/>
            <a:ext cx="609548" cy="609548"/>
          </a:xfrm>
          <a:prstGeom prst="rect">
            <a:avLst/>
          </a:prstGeom>
        </p:spPr>
      </p:pic>
      <p:grpSp>
        <p:nvGrpSpPr>
          <p:cNvPr id="37" name="Group 639"/>
          <p:cNvGrpSpPr>
            <a:grpSpLocks/>
          </p:cNvGrpSpPr>
          <p:nvPr/>
        </p:nvGrpSpPr>
        <p:grpSpPr bwMode="auto">
          <a:xfrm>
            <a:off x="207575" y="0"/>
            <a:ext cx="2251813" cy="6858000"/>
            <a:chOff x="2336" y="-8"/>
            <a:chExt cx="1252" cy="4337"/>
          </a:xfrm>
        </p:grpSpPr>
        <p:sp>
          <p:nvSpPr>
            <p:cNvPr id="38" name="Freeform 629"/>
            <p:cNvSpPr>
              <a:spLocks/>
            </p:cNvSpPr>
            <p:nvPr/>
          </p:nvSpPr>
          <p:spPr bwMode="auto">
            <a:xfrm>
              <a:off x="2336" y="-8"/>
              <a:ext cx="872" cy="4337"/>
            </a:xfrm>
            <a:custGeom>
              <a:avLst/>
              <a:gdLst>
                <a:gd name="T0" fmla="*/ 264 w 369"/>
                <a:gd name="T1" fmla="*/ 0 h 1836"/>
                <a:gd name="T2" fmla="*/ 242 w 369"/>
                <a:gd name="T3" fmla="*/ 870 h 1836"/>
                <a:gd name="T4" fmla="*/ 0 w 36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9" h="1836">
                  <a:moveTo>
                    <a:pt x="264" y="0"/>
                  </a:moveTo>
                  <a:cubicBezTo>
                    <a:pt x="264" y="0"/>
                    <a:pt x="1" y="330"/>
                    <a:pt x="242" y="870"/>
                  </a:cubicBezTo>
                  <a:cubicBezTo>
                    <a:pt x="369" y="1155"/>
                    <a:pt x="304" y="1365"/>
                    <a:pt x="0" y="1836"/>
                  </a:cubicBezTo>
                </a:path>
              </a:pathLst>
            </a:custGeom>
            <a:noFill/>
            <a:ln w="14288" cap="flat">
              <a:solidFill>
                <a:srgbClr val="FEBD1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630"/>
            <p:cNvSpPr>
              <a:spLocks/>
            </p:cNvSpPr>
            <p:nvPr/>
          </p:nvSpPr>
          <p:spPr bwMode="auto">
            <a:xfrm>
              <a:off x="2343" y="-8"/>
              <a:ext cx="893" cy="4337"/>
            </a:xfrm>
            <a:custGeom>
              <a:avLst/>
              <a:gdLst>
                <a:gd name="T0" fmla="*/ 263 w 378"/>
                <a:gd name="T1" fmla="*/ 0 h 1836"/>
                <a:gd name="T2" fmla="*/ 249 w 378"/>
                <a:gd name="T3" fmla="*/ 870 h 1836"/>
                <a:gd name="T4" fmla="*/ 31 w 37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8" h="1836">
                  <a:moveTo>
                    <a:pt x="263" y="0"/>
                  </a:moveTo>
                  <a:cubicBezTo>
                    <a:pt x="263" y="0"/>
                    <a:pt x="0" y="326"/>
                    <a:pt x="249" y="870"/>
                  </a:cubicBezTo>
                  <a:cubicBezTo>
                    <a:pt x="378" y="1154"/>
                    <a:pt x="326" y="1351"/>
                    <a:pt x="31" y="1836"/>
                  </a:cubicBezTo>
                </a:path>
              </a:pathLst>
            </a:custGeom>
            <a:noFill/>
            <a:ln w="14288" cap="flat">
              <a:solidFill>
                <a:srgbClr val="FDB6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631"/>
            <p:cNvSpPr>
              <a:spLocks/>
            </p:cNvSpPr>
            <p:nvPr/>
          </p:nvSpPr>
          <p:spPr bwMode="auto">
            <a:xfrm>
              <a:off x="2350" y="-8"/>
              <a:ext cx="917" cy="4337"/>
            </a:xfrm>
            <a:custGeom>
              <a:avLst/>
              <a:gdLst>
                <a:gd name="T0" fmla="*/ 263 w 388"/>
                <a:gd name="T1" fmla="*/ 0 h 1836"/>
                <a:gd name="T2" fmla="*/ 256 w 388"/>
                <a:gd name="T3" fmla="*/ 870 h 1836"/>
                <a:gd name="T4" fmla="*/ 62 w 38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8" h="1836">
                  <a:moveTo>
                    <a:pt x="263" y="0"/>
                  </a:moveTo>
                  <a:cubicBezTo>
                    <a:pt x="263" y="0"/>
                    <a:pt x="0" y="323"/>
                    <a:pt x="256" y="870"/>
                  </a:cubicBezTo>
                  <a:cubicBezTo>
                    <a:pt x="388" y="1152"/>
                    <a:pt x="348" y="1338"/>
                    <a:pt x="62" y="1836"/>
                  </a:cubicBezTo>
                </a:path>
              </a:pathLst>
            </a:custGeom>
            <a:noFill/>
            <a:ln w="14288" cap="flat">
              <a:solidFill>
                <a:srgbClr val="FCAF2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632"/>
            <p:cNvSpPr>
              <a:spLocks/>
            </p:cNvSpPr>
            <p:nvPr/>
          </p:nvSpPr>
          <p:spPr bwMode="auto">
            <a:xfrm>
              <a:off x="2355" y="-8"/>
              <a:ext cx="940" cy="4337"/>
            </a:xfrm>
            <a:custGeom>
              <a:avLst/>
              <a:gdLst>
                <a:gd name="T0" fmla="*/ 263 w 398"/>
                <a:gd name="T1" fmla="*/ 0 h 1836"/>
                <a:gd name="T2" fmla="*/ 264 w 398"/>
                <a:gd name="T3" fmla="*/ 870 h 1836"/>
                <a:gd name="T4" fmla="*/ 94 w 39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" h="1836">
                  <a:moveTo>
                    <a:pt x="263" y="0"/>
                  </a:moveTo>
                  <a:cubicBezTo>
                    <a:pt x="263" y="0"/>
                    <a:pt x="0" y="320"/>
                    <a:pt x="264" y="870"/>
                  </a:cubicBezTo>
                  <a:cubicBezTo>
                    <a:pt x="398" y="1151"/>
                    <a:pt x="371" y="1324"/>
                    <a:pt x="94" y="1836"/>
                  </a:cubicBezTo>
                </a:path>
              </a:pathLst>
            </a:custGeom>
            <a:noFill/>
            <a:ln w="14288" cap="flat">
              <a:solidFill>
                <a:srgbClr val="FBA92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633"/>
            <p:cNvSpPr>
              <a:spLocks/>
            </p:cNvSpPr>
            <p:nvPr/>
          </p:nvSpPr>
          <p:spPr bwMode="auto">
            <a:xfrm>
              <a:off x="2360" y="-8"/>
              <a:ext cx="964" cy="4337"/>
            </a:xfrm>
            <a:custGeom>
              <a:avLst/>
              <a:gdLst>
                <a:gd name="T0" fmla="*/ 264 w 408"/>
                <a:gd name="T1" fmla="*/ 0 h 1836"/>
                <a:gd name="T2" fmla="*/ 271 w 408"/>
                <a:gd name="T3" fmla="*/ 870 h 1836"/>
                <a:gd name="T4" fmla="*/ 125 w 40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" h="1836">
                  <a:moveTo>
                    <a:pt x="264" y="0"/>
                  </a:moveTo>
                  <a:cubicBezTo>
                    <a:pt x="264" y="0"/>
                    <a:pt x="0" y="317"/>
                    <a:pt x="271" y="870"/>
                  </a:cubicBezTo>
                  <a:cubicBezTo>
                    <a:pt x="408" y="1150"/>
                    <a:pt x="395" y="1310"/>
                    <a:pt x="125" y="1836"/>
                  </a:cubicBezTo>
                </a:path>
              </a:pathLst>
            </a:custGeom>
            <a:noFill/>
            <a:ln w="14288" cap="flat">
              <a:solidFill>
                <a:srgbClr val="FAA22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634"/>
            <p:cNvSpPr>
              <a:spLocks/>
            </p:cNvSpPr>
            <p:nvPr/>
          </p:nvSpPr>
          <p:spPr bwMode="auto">
            <a:xfrm>
              <a:off x="2365" y="-8"/>
              <a:ext cx="987" cy="4337"/>
            </a:xfrm>
            <a:custGeom>
              <a:avLst/>
              <a:gdLst>
                <a:gd name="T0" fmla="*/ 264 w 418"/>
                <a:gd name="T1" fmla="*/ 0 h 1836"/>
                <a:gd name="T2" fmla="*/ 279 w 418"/>
                <a:gd name="T3" fmla="*/ 870 h 1836"/>
                <a:gd name="T4" fmla="*/ 157 w 41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8" h="1836">
                  <a:moveTo>
                    <a:pt x="264" y="0"/>
                  </a:moveTo>
                  <a:cubicBezTo>
                    <a:pt x="264" y="0"/>
                    <a:pt x="0" y="314"/>
                    <a:pt x="279" y="870"/>
                  </a:cubicBezTo>
                  <a:cubicBezTo>
                    <a:pt x="418" y="1149"/>
                    <a:pt x="418" y="1296"/>
                    <a:pt x="157" y="1836"/>
                  </a:cubicBezTo>
                </a:path>
              </a:pathLst>
            </a:custGeom>
            <a:noFill/>
            <a:ln w="14288" cap="flat">
              <a:solidFill>
                <a:srgbClr val="F99D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635"/>
            <p:cNvSpPr>
              <a:spLocks/>
            </p:cNvSpPr>
            <p:nvPr/>
          </p:nvSpPr>
          <p:spPr bwMode="auto">
            <a:xfrm>
              <a:off x="2372" y="-8"/>
              <a:ext cx="1039" cy="4337"/>
            </a:xfrm>
            <a:custGeom>
              <a:avLst/>
              <a:gdLst>
                <a:gd name="T0" fmla="*/ 263 w 440"/>
                <a:gd name="T1" fmla="*/ 0 h 1836"/>
                <a:gd name="T2" fmla="*/ 286 w 440"/>
                <a:gd name="T3" fmla="*/ 870 h 1836"/>
                <a:gd name="T4" fmla="*/ 188 w 440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0" h="1836">
                  <a:moveTo>
                    <a:pt x="263" y="0"/>
                  </a:moveTo>
                  <a:cubicBezTo>
                    <a:pt x="263" y="0"/>
                    <a:pt x="0" y="311"/>
                    <a:pt x="286" y="870"/>
                  </a:cubicBezTo>
                  <a:cubicBezTo>
                    <a:pt x="428" y="1148"/>
                    <a:pt x="440" y="1282"/>
                    <a:pt x="188" y="1836"/>
                  </a:cubicBezTo>
                </a:path>
              </a:pathLst>
            </a:custGeom>
            <a:noFill/>
            <a:ln w="14288" cap="flat">
              <a:solidFill>
                <a:srgbClr val="F896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636"/>
            <p:cNvSpPr>
              <a:spLocks/>
            </p:cNvSpPr>
            <p:nvPr/>
          </p:nvSpPr>
          <p:spPr bwMode="auto">
            <a:xfrm>
              <a:off x="2376" y="-8"/>
              <a:ext cx="1094" cy="4337"/>
            </a:xfrm>
            <a:custGeom>
              <a:avLst/>
              <a:gdLst>
                <a:gd name="T0" fmla="*/ 264 w 463"/>
                <a:gd name="T1" fmla="*/ 0 h 1836"/>
                <a:gd name="T2" fmla="*/ 294 w 463"/>
                <a:gd name="T3" fmla="*/ 870 h 1836"/>
                <a:gd name="T4" fmla="*/ 220 w 463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3" h="1836">
                  <a:moveTo>
                    <a:pt x="264" y="0"/>
                  </a:moveTo>
                  <a:cubicBezTo>
                    <a:pt x="264" y="0"/>
                    <a:pt x="0" y="308"/>
                    <a:pt x="294" y="870"/>
                  </a:cubicBezTo>
                  <a:cubicBezTo>
                    <a:pt x="438" y="1146"/>
                    <a:pt x="463" y="1268"/>
                    <a:pt x="220" y="1836"/>
                  </a:cubicBezTo>
                </a:path>
              </a:pathLst>
            </a:custGeom>
            <a:noFill/>
            <a:ln w="14288" cap="flat">
              <a:solidFill>
                <a:srgbClr val="F790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637"/>
            <p:cNvSpPr>
              <a:spLocks/>
            </p:cNvSpPr>
            <p:nvPr/>
          </p:nvSpPr>
          <p:spPr bwMode="auto">
            <a:xfrm>
              <a:off x="2381" y="-8"/>
              <a:ext cx="1148" cy="4337"/>
            </a:xfrm>
            <a:custGeom>
              <a:avLst/>
              <a:gdLst>
                <a:gd name="T0" fmla="*/ 264 w 486"/>
                <a:gd name="T1" fmla="*/ 0 h 1836"/>
                <a:gd name="T2" fmla="*/ 302 w 486"/>
                <a:gd name="T3" fmla="*/ 870 h 1836"/>
                <a:gd name="T4" fmla="*/ 252 w 486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6" h="1836">
                  <a:moveTo>
                    <a:pt x="264" y="0"/>
                  </a:moveTo>
                  <a:cubicBezTo>
                    <a:pt x="264" y="0"/>
                    <a:pt x="0" y="304"/>
                    <a:pt x="302" y="870"/>
                  </a:cubicBezTo>
                  <a:cubicBezTo>
                    <a:pt x="448" y="1145"/>
                    <a:pt x="486" y="1254"/>
                    <a:pt x="252" y="1836"/>
                  </a:cubicBezTo>
                </a:path>
              </a:pathLst>
            </a:custGeom>
            <a:noFill/>
            <a:ln w="14288" cap="flat">
              <a:solidFill>
                <a:srgbClr val="F68A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638"/>
            <p:cNvSpPr>
              <a:spLocks/>
            </p:cNvSpPr>
            <p:nvPr/>
          </p:nvSpPr>
          <p:spPr bwMode="auto">
            <a:xfrm>
              <a:off x="2386" y="-8"/>
              <a:ext cx="1202" cy="4337"/>
            </a:xfrm>
            <a:custGeom>
              <a:avLst/>
              <a:gdLst>
                <a:gd name="T0" fmla="*/ 264 w 509"/>
                <a:gd name="T1" fmla="*/ 0 h 1836"/>
                <a:gd name="T2" fmla="*/ 309 w 509"/>
                <a:gd name="T3" fmla="*/ 870 h 1836"/>
                <a:gd name="T4" fmla="*/ 283 w 50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9" h="1836">
                  <a:moveTo>
                    <a:pt x="264" y="0"/>
                  </a:moveTo>
                  <a:cubicBezTo>
                    <a:pt x="264" y="0"/>
                    <a:pt x="0" y="301"/>
                    <a:pt x="309" y="870"/>
                  </a:cubicBezTo>
                  <a:cubicBezTo>
                    <a:pt x="458" y="1144"/>
                    <a:pt x="509" y="1241"/>
                    <a:pt x="283" y="1836"/>
                  </a:cubicBezTo>
                </a:path>
              </a:pathLst>
            </a:custGeom>
            <a:noFill/>
            <a:ln w="14288" cap="flat">
              <a:solidFill>
                <a:srgbClr val="F584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8" name="Picture 47" descr="C:\Users\NIHILA\Desktop\logo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26" y="216015"/>
            <a:ext cx="675458" cy="69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9" name="Diagram 48"/>
          <p:cNvGraphicFramePr/>
          <p:nvPr>
            <p:extLst>
              <p:ext uri="{D42A27DB-BD31-4B8C-83A1-F6EECF244321}">
                <p14:modId xmlns:p14="http://schemas.microsoft.com/office/powerpoint/2010/main" val="1874919809"/>
              </p:ext>
            </p:extLst>
          </p:nvPr>
        </p:nvGraphicFramePr>
        <p:xfrm>
          <a:off x="194432" y="1303229"/>
          <a:ext cx="2270865" cy="3903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9650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069" y="258498"/>
            <a:ext cx="8315716" cy="129747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OUR PRODUCT RANGES FINDS APPLICATION IN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8162" y="1841679"/>
            <a:ext cx="8993838" cy="469661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Chlor</a:t>
            </a: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-alkali &amp; Desalination  Plants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Cathodic</a:t>
            </a: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Protection (Impressed Current) – ICCP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Semi-conductors, Anodizing &amp; Metal Finishing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Steel processing &amp; pickling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Instrumentation engineering.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Defense, Atomic, Aero &amp; Space, &amp; Ship Building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Electro-chlorination application.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Chemical, Paper, Petrochemical &amp; fertilizer Industries.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Prawn Hatcheries.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Drugs &amp; Pharmaceutical.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Electrical &amp; Electronics  Industries to name a few …….</a:t>
            </a:r>
            <a:endParaRPr lang="en-US" sz="2000" b="1" dirty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5" name="Picture 64">
            <a:hlinkClick r:id="rId3" action="ppaction://hlinkpres?slideindex=1&amp;slidetitle=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418" y="216015"/>
            <a:ext cx="609548" cy="609548"/>
          </a:xfrm>
          <a:prstGeom prst="rect">
            <a:avLst/>
          </a:prstGeom>
        </p:spPr>
      </p:pic>
      <p:grpSp>
        <p:nvGrpSpPr>
          <p:cNvPr id="66" name="Group 639"/>
          <p:cNvGrpSpPr>
            <a:grpSpLocks/>
          </p:cNvGrpSpPr>
          <p:nvPr/>
        </p:nvGrpSpPr>
        <p:grpSpPr bwMode="auto">
          <a:xfrm>
            <a:off x="308842" y="0"/>
            <a:ext cx="2251813" cy="6858000"/>
            <a:chOff x="2336" y="-8"/>
            <a:chExt cx="1252" cy="4337"/>
          </a:xfrm>
        </p:grpSpPr>
        <p:sp>
          <p:nvSpPr>
            <p:cNvPr id="67" name="Freeform 629"/>
            <p:cNvSpPr>
              <a:spLocks/>
            </p:cNvSpPr>
            <p:nvPr/>
          </p:nvSpPr>
          <p:spPr bwMode="auto">
            <a:xfrm>
              <a:off x="2336" y="-8"/>
              <a:ext cx="872" cy="4337"/>
            </a:xfrm>
            <a:custGeom>
              <a:avLst/>
              <a:gdLst>
                <a:gd name="T0" fmla="*/ 264 w 369"/>
                <a:gd name="T1" fmla="*/ 0 h 1836"/>
                <a:gd name="T2" fmla="*/ 242 w 369"/>
                <a:gd name="T3" fmla="*/ 870 h 1836"/>
                <a:gd name="T4" fmla="*/ 0 w 36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9" h="1836">
                  <a:moveTo>
                    <a:pt x="264" y="0"/>
                  </a:moveTo>
                  <a:cubicBezTo>
                    <a:pt x="264" y="0"/>
                    <a:pt x="1" y="330"/>
                    <a:pt x="242" y="870"/>
                  </a:cubicBezTo>
                  <a:cubicBezTo>
                    <a:pt x="369" y="1155"/>
                    <a:pt x="304" y="1365"/>
                    <a:pt x="0" y="1836"/>
                  </a:cubicBezTo>
                </a:path>
              </a:pathLst>
            </a:custGeom>
            <a:noFill/>
            <a:ln w="14288" cap="flat">
              <a:solidFill>
                <a:srgbClr val="FEBD1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630"/>
            <p:cNvSpPr>
              <a:spLocks/>
            </p:cNvSpPr>
            <p:nvPr/>
          </p:nvSpPr>
          <p:spPr bwMode="auto">
            <a:xfrm>
              <a:off x="2343" y="-8"/>
              <a:ext cx="893" cy="4337"/>
            </a:xfrm>
            <a:custGeom>
              <a:avLst/>
              <a:gdLst>
                <a:gd name="T0" fmla="*/ 263 w 378"/>
                <a:gd name="T1" fmla="*/ 0 h 1836"/>
                <a:gd name="T2" fmla="*/ 249 w 378"/>
                <a:gd name="T3" fmla="*/ 870 h 1836"/>
                <a:gd name="T4" fmla="*/ 31 w 37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8" h="1836">
                  <a:moveTo>
                    <a:pt x="263" y="0"/>
                  </a:moveTo>
                  <a:cubicBezTo>
                    <a:pt x="263" y="0"/>
                    <a:pt x="0" y="326"/>
                    <a:pt x="249" y="870"/>
                  </a:cubicBezTo>
                  <a:cubicBezTo>
                    <a:pt x="378" y="1154"/>
                    <a:pt x="326" y="1351"/>
                    <a:pt x="31" y="1836"/>
                  </a:cubicBezTo>
                </a:path>
              </a:pathLst>
            </a:custGeom>
            <a:noFill/>
            <a:ln w="14288" cap="flat">
              <a:solidFill>
                <a:srgbClr val="FDB6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631"/>
            <p:cNvSpPr>
              <a:spLocks/>
            </p:cNvSpPr>
            <p:nvPr/>
          </p:nvSpPr>
          <p:spPr bwMode="auto">
            <a:xfrm>
              <a:off x="2350" y="-8"/>
              <a:ext cx="917" cy="4337"/>
            </a:xfrm>
            <a:custGeom>
              <a:avLst/>
              <a:gdLst>
                <a:gd name="T0" fmla="*/ 263 w 388"/>
                <a:gd name="T1" fmla="*/ 0 h 1836"/>
                <a:gd name="T2" fmla="*/ 256 w 388"/>
                <a:gd name="T3" fmla="*/ 870 h 1836"/>
                <a:gd name="T4" fmla="*/ 62 w 38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8" h="1836">
                  <a:moveTo>
                    <a:pt x="263" y="0"/>
                  </a:moveTo>
                  <a:cubicBezTo>
                    <a:pt x="263" y="0"/>
                    <a:pt x="0" y="323"/>
                    <a:pt x="256" y="870"/>
                  </a:cubicBezTo>
                  <a:cubicBezTo>
                    <a:pt x="388" y="1152"/>
                    <a:pt x="348" y="1338"/>
                    <a:pt x="62" y="1836"/>
                  </a:cubicBezTo>
                </a:path>
              </a:pathLst>
            </a:custGeom>
            <a:noFill/>
            <a:ln w="14288" cap="flat">
              <a:solidFill>
                <a:srgbClr val="FCAF2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632"/>
            <p:cNvSpPr>
              <a:spLocks/>
            </p:cNvSpPr>
            <p:nvPr/>
          </p:nvSpPr>
          <p:spPr bwMode="auto">
            <a:xfrm>
              <a:off x="2355" y="-8"/>
              <a:ext cx="940" cy="4337"/>
            </a:xfrm>
            <a:custGeom>
              <a:avLst/>
              <a:gdLst>
                <a:gd name="T0" fmla="*/ 263 w 398"/>
                <a:gd name="T1" fmla="*/ 0 h 1836"/>
                <a:gd name="T2" fmla="*/ 264 w 398"/>
                <a:gd name="T3" fmla="*/ 870 h 1836"/>
                <a:gd name="T4" fmla="*/ 94 w 39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" h="1836">
                  <a:moveTo>
                    <a:pt x="263" y="0"/>
                  </a:moveTo>
                  <a:cubicBezTo>
                    <a:pt x="263" y="0"/>
                    <a:pt x="0" y="320"/>
                    <a:pt x="264" y="870"/>
                  </a:cubicBezTo>
                  <a:cubicBezTo>
                    <a:pt x="398" y="1151"/>
                    <a:pt x="371" y="1324"/>
                    <a:pt x="94" y="1836"/>
                  </a:cubicBezTo>
                </a:path>
              </a:pathLst>
            </a:custGeom>
            <a:noFill/>
            <a:ln w="14288" cap="flat">
              <a:solidFill>
                <a:srgbClr val="FBA92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633"/>
            <p:cNvSpPr>
              <a:spLocks/>
            </p:cNvSpPr>
            <p:nvPr/>
          </p:nvSpPr>
          <p:spPr bwMode="auto">
            <a:xfrm>
              <a:off x="2360" y="-8"/>
              <a:ext cx="964" cy="4337"/>
            </a:xfrm>
            <a:custGeom>
              <a:avLst/>
              <a:gdLst>
                <a:gd name="T0" fmla="*/ 264 w 408"/>
                <a:gd name="T1" fmla="*/ 0 h 1836"/>
                <a:gd name="T2" fmla="*/ 271 w 408"/>
                <a:gd name="T3" fmla="*/ 870 h 1836"/>
                <a:gd name="T4" fmla="*/ 125 w 40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" h="1836">
                  <a:moveTo>
                    <a:pt x="264" y="0"/>
                  </a:moveTo>
                  <a:cubicBezTo>
                    <a:pt x="264" y="0"/>
                    <a:pt x="0" y="317"/>
                    <a:pt x="271" y="870"/>
                  </a:cubicBezTo>
                  <a:cubicBezTo>
                    <a:pt x="408" y="1150"/>
                    <a:pt x="395" y="1310"/>
                    <a:pt x="125" y="1836"/>
                  </a:cubicBezTo>
                </a:path>
              </a:pathLst>
            </a:custGeom>
            <a:noFill/>
            <a:ln w="14288" cap="flat">
              <a:solidFill>
                <a:srgbClr val="FAA22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634"/>
            <p:cNvSpPr>
              <a:spLocks/>
            </p:cNvSpPr>
            <p:nvPr/>
          </p:nvSpPr>
          <p:spPr bwMode="auto">
            <a:xfrm>
              <a:off x="2365" y="-8"/>
              <a:ext cx="987" cy="4337"/>
            </a:xfrm>
            <a:custGeom>
              <a:avLst/>
              <a:gdLst>
                <a:gd name="T0" fmla="*/ 264 w 418"/>
                <a:gd name="T1" fmla="*/ 0 h 1836"/>
                <a:gd name="T2" fmla="*/ 279 w 418"/>
                <a:gd name="T3" fmla="*/ 870 h 1836"/>
                <a:gd name="T4" fmla="*/ 157 w 41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8" h="1836">
                  <a:moveTo>
                    <a:pt x="264" y="0"/>
                  </a:moveTo>
                  <a:cubicBezTo>
                    <a:pt x="264" y="0"/>
                    <a:pt x="0" y="314"/>
                    <a:pt x="279" y="870"/>
                  </a:cubicBezTo>
                  <a:cubicBezTo>
                    <a:pt x="418" y="1149"/>
                    <a:pt x="418" y="1296"/>
                    <a:pt x="157" y="1836"/>
                  </a:cubicBezTo>
                </a:path>
              </a:pathLst>
            </a:custGeom>
            <a:noFill/>
            <a:ln w="14288" cap="flat">
              <a:solidFill>
                <a:srgbClr val="F99D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635"/>
            <p:cNvSpPr>
              <a:spLocks/>
            </p:cNvSpPr>
            <p:nvPr/>
          </p:nvSpPr>
          <p:spPr bwMode="auto">
            <a:xfrm>
              <a:off x="2372" y="-8"/>
              <a:ext cx="1039" cy="4337"/>
            </a:xfrm>
            <a:custGeom>
              <a:avLst/>
              <a:gdLst>
                <a:gd name="T0" fmla="*/ 263 w 440"/>
                <a:gd name="T1" fmla="*/ 0 h 1836"/>
                <a:gd name="T2" fmla="*/ 286 w 440"/>
                <a:gd name="T3" fmla="*/ 870 h 1836"/>
                <a:gd name="T4" fmla="*/ 188 w 440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0" h="1836">
                  <a:moveTo>
                    <a:pt x="263" y="0"/>
                  </a:moveTo>
                  <a:cubicBezTo>
                    <a:pt x="263" y="0"/>
                    <a:pt x="0" y="311"/>
                    <a:pt x="286" y="870"/>
                  </a:cubicBezTo>
                  <a:cubicBezTo>
                    <a:pt x="428" y="1148"/>
                    <a:pt x="440" y="1282"/>
                    <a:pt x="188" y="1836"/>
                  </a:cubicBezTo>
                </a:path>
              </a:pathLst>
            </a:custGeom>
            <a:noFill/>
            <a:ln w="14288" cap="flat">
              <a:solidFill>
                <a:srgbClr val="F896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636"/>
            <p:cNvSpPr>
              <a:spLocks/>
            </p:cNvSpPr>
            <p:nvPr/>
          </p:nvSpPr>
          <p:spPr bwMode="auto">
            <a:xfrm>
              <a:off x="2376" y="-8"/>
              <a:ext cx="1094" cy="4337"/>
            </a:xfrm>
            <a:custGeom>
              <a:avLst/>
              <a:gdLst>
                <a:gd name="T0" fmla="*/ 264 w 463"/>
                <a:gd name="T1" fmla="*/ 0 h 1836"/>
                <a:gd name="T2" fmla="*/ 294 w 463"/>
                <a:gd name="T3" fmla="*/ 870 h 1836"/>
                <a:gd name="T4" fmla="*/ 220 w 463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3" h="1836">
                  <a:moveTo>
                    <a:pt x="264" y="0"/>
                  </a:moveTo>
                  <a:cubicBezTo>
                    <a:pt x="264" y="0"/>
                    <a:pt x="0" y="308"/>
                    <a:pt x="294" y="870"/>
                  </a:cubicBezTo>
                  <a:cubicBezTo>
                    <a:pt x="438" y="1146"/>
                    <a:pt x="463" y="1268"/>
                    <a:pt x="220" y="1836"/>
                  </a:cubicBezTo>
                </a:path>
              </a:pathLst>
            </a:custGeom>
            <a:noFill/>
            <a:ln w="14288" cap="flat">
              <a:solidFill>
                <a:srgbClr val="F790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637"/>
            <p:cNvSpPr>
              <a:spLocks/>
            </p:cNvSpPr>
            <p:nvPr/>
          </p:nvSpPr>
          <p:spPr bwMode="auto">
            <a:xfrm>
              <a:off x="2381" y="-8"/>
              <a:ext cx="1148" cy="4337"/>
            </a:xfrm>
            <a:custGeom>
              <a:avLst/>
              <a:gdLst>
                <a:gd name="T0" fmla="*/ 264 w 486"/>
                <a:gd name="T1" fmla="*/ 0 h 1836"/>
                <a:gd name="T2" fmla="*/ 302 w 486"/>
                <a:gd name="T3" fmla="*/ 870 h 1836"/>
                <a:gd name="T4" fmla="*/ 252 w 486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6" h="1836">
                  <a:moveTo>
                    <a:pt x="264" y="0"/>
                  </a:moveTo>
                  <a:cubicBezTo>
                    <a:pt x="264" y="0"/>
                    <a:pt x="0" y="304"/>
                    <a:pt x="302" y="870"/>
                  </a:cubicBezTo>
                  <a:cubicBezTo>
                    <a:pt x="448" y="1145"/>
                    <a:pt x="486" y="1254"/>
                    <a:pt x="252" y="1836"/>
                  </a:cubicBezTo>
                </a:path>
              </a:pathLst>
            </a:custGeom>
            <a:noFill/>
            <a:ln w="14288" cap="flat">
              <a:solidFill>
                <a:srgbClr val="F68A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638"/>
            <p:cNvSpPr>
              <a:spLocks/>
            </p:cNvSpPr>
            <p:nvPr/>
          </p:nvSpPr>
          <p:spPr bwMode="auto">
            <a:xfrm>
              <a:off x="2386" y="-8"/>
              <a:ext cx="1202" cy="4337"/>
            </a:xfrm>
            <a:custGeom>
              <a:avLst/>
              <a:gdLst>
                <a:gd name="T0" fmla="*/ 264 w 509"/>
                <a:gd name="T1" fmla="*/ 0 h 1836"/>
                <a:gd name="T2" fmla="*/ 309 w 509"/>
                <a:gd name="T3" fmla="*/ 870 h 1836"/>
                <a:gd name="T4" fmla="*/ 283 w 50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9" h="1836">
                  <a:moveTo>
                    <a:pt x="264" y="0"/>
                  </a:moveTo>
                  <a:cubicBezTo>
                    <a:pt x="264" y="0"/>
                    <a:pt x="0" y="301"/>
                    <a:pt x="309" y="870"/>
                  </a:cubicBezTo>
                  <a:cubicBezTo>
                    <a:pt x="458" y="1144"/>
                    <a:pt x="509" y="1241"/>
                    <a:pt x="283" y="1836"/>
                  </a:cubicBezTo>
                </a:path>
              </a:pathLst>
            </a:custGeom>
            <a:noFill/>
            <a:ln w="14288" cap="flat">
              <a:solidFill>
                <a:srgbClr val="F584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77" name="Picture 76" descr="C:\Users\NIHILA\Desktop\logo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42" y="173532"/>
            <a:ext cx="675458" cy="69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8" name="Diagram 77"/>
          <p:cNvGraphicFramePr/>
          <p:nvPr>
            <p:extLst>
              <p:ext uri="{D42A27DB-BD31-4B8C-83A1-F6EECF244321}">
                <p14:modId xmlns:p14="http://schemas.microsoft.com/office/powerpoint/2010/main" val="2592774277"/>
              </p:ext>
            </p:extLst>
          </p:nvPr>
        </p:nvGraphicFramePr>
        <p:xfrm>
          <a:off x="194432" y="1303229"/>
          <a:ext cx="2548593" cy="4093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95" name="Diagram 94"/>
          <p:cNvGraphicFramePr/>
          <p:nvPr>
            <p:extLst>
              <p:ext uri="{D42A27DB-BD31-4B8C-83A1-F6EECF244321}">
                <p14:modId xmlns:p14="http://schemas.microsoft.com/office/powerpoint/2010/main" val="362735682"/>
              </p:ext>
            </p:extLst>
          </p:nvPr>
        </p:nvGraphicFramePr>
        <p:xfrm>
          <a:off x="346832" y="1455629"/>
          <a:ext cx="2270865" cy="3903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  <p:extLst>
      <p:ext uri="{BB962C8B-B14F-4D97-AF65-F5344CB8AC3E}">
        <p14:creationId xmlns:p14="http://schemas.microsoft.com/office/powerpoint/2010/main" val="361865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639"/>
          <p:cNvGrpSpPr>
            <a:grpSpLocks/>
          </p:cNvGrpSpPr>
          <p:nvPr/>
        </p:nvGrpSpPr>
        <p:grpSpPr bwMode="auto">
          <a:xfrm>
            <a:off x="200630" y="0"/>
            <a:ext cx="2251813" cy="6857999"/>
            <a:chOff x="2336" y="-8"/>
            <a:chExt cx="1252" cy="4337"/>
          </a:xfrm>
        </p:grpSpPr>
        <p:sp>
          <p:nvSpPr>
            <p:cNvPr id="29" name="Freeform 631"/>
            <p:cNvSpPr>
              <a:spLocks/>
            </p:cNvSpPr>
            <p:nvPr/>
          </p:nvSpPr>
          <p:spPr bwMode="auto">
            <a:xfrm>
              <a:off x="2350" y="-8"/>
              <a:ext cx="917" cy="4337"/>
            </a:xfrm>
            <a:custGeom>
              <a:avLst/>
              <a:gdLst>
                <a:gd name="T0" fmla="*/ 263 w 388"/>
                <a:gd name="T1" fmla="*/ 0 h 1836"/>
                <a:gd name="T2" fmla="*/ 256 w 388"/>
                <a:gd name="T3" fmla="*/ 870 h 1836"/>
                <a:gd name="T4" fmla="*/ 62 w 38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8" h="1836">
                  <a:moveTo>
                    <a:pt x="263" y="0"/>
                  </a:moveTo>
                  <a:cubicBezTo>
                    <a:pt x="263" y="0"/>
                    <a:pt x="0" y="323"/>
                    <a:pt x="256" y="870"/>
                  </a:cubicBezTo>
                  <a:cubicBezTo>
                    <a:pt x="388" y="1152"/>
                    <a:pt x="348" y="1338"/>
                    <a:pt x="62" y="1836"/>
                  </a:cubicBezTo>
                </a:path>
              </a:pathLst>
            </a:custGeom>
            <a:noFill/>
            <a:ln w="14288" cap="flat">
              <a:solidFill>
                <a:srgbClr val="FCAF2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632"/>
            <p:cNvSpPr>
              <a:spLocks/>
            </p:cNvSpPr>
            <p:nvPr/>
          </p:nvSpPr>
          <p:spPr bwMode="auto">
            <a:xfrm>
              <a:off x="2355" y="-8"/>
              <a:ext cx="940" cy="4337"/>
            </a:xfrm>
            <a:custGeom>
              <a:avLst/>
              <a:gdLst>
                <a:gd name="T0" fmla="*/ 263 w 398"/>
                <a:gd name="T1" fmla="*/ 0 h 1836"/>
                <a:gd name="T2" fmla="*/ 264 w 398"/>
                <a:gd name="T3" fmla="*/ 870 h 1836"/>
                <a:gd name="T4" fmla="*/ 94 w 39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" h="1836">
                  <a:moveTo>
                    <a:pt x="263" y="0"/>
                  </a:moveTo>
                  <a:cubicBezTo>
                    <a:pt x="263" y="0"/>
                    <a:pt x="0" y="320"/>
                    <a:pt x="264" y="870"/>
                  </a:cubicBezTo>
                  <a:cubicBezTo>
                    <a:pt x="398" y="1151"/>
                    <a:pt x="371" y="1324"/>
                    <a:pt x="94" y="1836"/>
                  </a:cubicBezTo>
                </a:path>
              </a:pathLst>
            </a:custGeom>
            <a:noFill/>
            <a:ln w="14288" cap="flat">
              <a:solidFill>
                <a:srgbClr val="FBA92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633"/>
            <p:cNvSpPr>
              <a:spLocks/>
            </p:cNvSpPr>
            <p:nvPr/>
          </p:nvSpPr>
          <p:spPr bwMode="auto">
            <a:xfrm>
              <a:off x="2360" y="-8"/>
              <a:ext cx="964" cy="4337"/>
            </a:xfrm>
            <a:custGeom>
              <a:avLst/>
              <a:gdLst>
                <a:gd name="T0" fmla="*/ 264 w 408"/>
                <a:gd name="T1" fmla="*/ 0 h 1836"/>
                <a:gd name="T2" fmla="*/ 271 w 408"/>
                <a:gd name="T3" fmla="*/ 870 h 1836"/>
                <a:gd name="T4" fmla="*/ 125 w 40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" h="1836">
                  <a:moveTo>
                    <a:pt x="264" y="0"/>
                  </a:moveTo>
                  <a:cubicBezTo>
                    <a:pt x="264" y="0"/>
                    <a:pt x="0" y="317"/>
                    <a:pt x="271" y="870"/>
                  </a:cubicBezTo>
                  <a:cubicBezTo>
                    <a:pt x="408" y="1150"/>
                    <a:pt x="395" y="1310"/>
                    <a:pt x="125" y="1836"/>
                  </a:cubicBezTo>
                </a:path>
              </a:pathLst>
            </a:custGeom>
            <a:noFill/>
            <a:ln w="14288" cap="flat">
              <a:solidFill>
                <a:srgbClr val="FAA22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629"/>
            <p:cNvSpPr>
              <a:spLocks/>
            </p:cNvSpPr>
            <p:nvPr/>
          </p:nvSpPr>
          <p:spPr bwMode="auto">
            <a:xfrm>
              <a:off x="2336" y="-8"/>
              <a:ext cx="872" cy="4337"/>
            </a:xfrm>
            <a:custGeom>
              <a:avLst/>
              <a:gdLst>
                <a:gd name="T0" fmla="*/ 264 w 369"/>
                <a:gd name="T1" fmla="*/ 0 h 1836"/>
                <a:gd name="T2" fmla="*/ 242 w 369"/>
                <a:gd name="T3" fmla="*/ 870 h 1836"/>
                <a:gd name="T4" fmla="*/ 0 w 36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9" h="1836">
                  <a:moveTo>
                    <a:pt x="264" y="0"/>
                  </a:moveTo>
                  <a:cubicBezTo>
                    <a:pt x="264" y="0"/>
                    <a:pt x="1" y="330"/>
                    <a:pt x="242" y="870"/>
                  </a:cubicBezTo>
                  <a:cubicBezTo>
                    <a:pt x="369" y="1155"/>
                    <a:pt x="304" y="1365"/>
                    <a:pt x="0" y="1836"/>
                  </a:cubicBezTo>
                </a:path>
              </a:pathLst>
            </a:custGeom>
            <a:noFill/>
            <a:ln w="14288" cap="flat">
              <a:solidFill>
                <a:srgbClr val="FEBD1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630"/>
            <p:cNvSpPr>
              <a:spLocks/>
            </p:cNvSpPr>
            <p:nvPr/>
          </p:nvSpPr>
          <p:spPr bwMode="auto">
            <a:xfrm>
              <a:off x="2343" y="-8"/>
              <a:ext cx="893" cy="4337"/>
            </a:xfrm>
            <a:custGeom>
              <a:avLst/>
              <a:gdLst>
                <a:gd name="T0" fmla="*/ 263 w 378"/>
                <a:gd name="T1" fmla="*/ 0 h 1836"/>
                <a:gd name="T2" fmla="*/ 249 w 378"/>
                <a:gd name="T3" fmla="*/ 870 h 1836"/>
                <a:gd name="T4" fmla="*/ 31 w 37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8" h="1836">
                  <a:moveTo>
                    <a:pt x="263" y="0"/>
                  </a:moveTo>
                  <a:cubicBezTo>
                    <a:pt x="263" y="0"/>
                    <a:pt x="0" y="326"/>
                    <a:pt x="249" y="870"/>
                  </a:cubicBezTo>
                  <a:cubicBezTo>
                    <a:pt x="378" y="1154"/>
                    <a:pt x="326" y="1351"/>
                    <a:pt x="31" y="1836"/>
                  </a:cubicBezTo>
                </a:path>
              </a:pathLst>
            </a:custGeom>
            <a:noFill/>
            <a:ln w="14288" cap="flat">
              <a:solidFill>
                <a:srgbClr val="FDB6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634"/>
            <p:cNvSpPr>
              <a:spLocks/>
            </p:cNvSpPr>
            <p:nvPr/>
          </p:nvSpPr>
          <p:spPr bwMode="auto">
            <a:xfrm>
              <a:off x="2365" y="-8"/>
              <a:ext cx="987" cy="4337"/>
            </a:xfrm>
            <a:custGeom>
              <a:avLst/>
              <a:gdLst>
                <a:gd name="T0" fmla="*/ 264 w 418"/>
                <a:gd name="T1" fmla="*/ 0 h 1836"/>
                <a:gd name="T2" fmla="*/ 279 w 418"/>
                <a:gd name="T3" fmla="*/ 870 h 1836"/>
                <a:gd name="T4" fmla="*/ 157 w 41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8" h="1836">
                  <a:moveTo>
                    <a:pt x="264" y="0"/>
                  </a:moveTo>
                  <a:cubicBezTo>
                    <a:pt x="264" y="0"/>
                    <a:pt x="0" y="314"/>
                    <a:pt x="279" y="870"/>
                  </a:cubicBezTo>
                  <a:cubicBezTo>
                    <a:pt x="418" y="1149"/>
                    <a:pt x="418" y="1296"/>
                    <a:pt x="157" y="1836"/>
                  </a:cubicBezTo>
                </a:path>
              </a:pathLst>
            </a:custGeom>
            <a:noFill/>
            <a:ln w="14288" cap="flat">
              <a:solidFill>
                <a:srgbClr val="F99D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635"/>
            <p:cNvSpPr>
              <a:spLocks/>
            </p:cNvSpPr>
            <p:nvPr/>
          </p:nvSpPr>
          <p:spPr bwMode="auto">
            <a:xfrm>
              <a:off x="2372" y="-8"/>
              <a:ext cx="1039" cy="4337"/>
            </a:xfrm>
            <a:custGeom>
              <a:avLst/>
              <a:gdLst>
                <a:gd name="T0" fmla="*/ 263 w 440"/>
                <a:gd name="T1" fmla="*/ 0 h 1836"/>
                <a:gd name="T2" fmla="*/ 286 w 440"/>
                <a:gd name="T3" fmla="*/ 870 h 1836"/>
                <a:gd name="T4" fmla="*/ 188 w 440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0" h="1836">
                  <a:moveTo>
                    <a:pt x="263" y="0"/>
                  </a:moveTo>
                  <a:cubicBezTo>
                    <a:pt x="263" y="0"/>
                    <a:pt x="0" y="311"/>
                    <a:pt x="286" y="870"/>
                  </a:cubicBezTo>
                  <a:cubicBezTo>
                    <a:pt x="428" y="1148"/>
                    <a:pt x="440" y="1282"/>
                    <a:pt x="188" y="1836"/>
                  </a:cubicBezTo>
                </a:path>
              </a:pathLst>
            </a:custGeom>
            <a:noFill/>
            <a:ln w="14288" cap="flat">
              <a:solidFill>
                <a:srgbClr val="F896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636"/>
            <p:cNvSpPr>
              <a:spLocks/>
            </p:cNvSpPr>
            <p:nvPr/>
          </p:nvSpPr>
          <p:spPr bwMode="auto">
            <a:xfrm>
              <a:off x="2376" y="-8"/>
              <a:ext cx="1094" cy="4337"/>
            </a:xfrm>
            <a:custGeom>
              <a:avLst/>
              <a:gdLst>
                <a:gd name="T0" fmla="*/ 264 w 463"/>
                <a:gd name="T1" fmla="*/ 0 h 1836"/>
                <a:gd name="T2" fmla="*/ 294 w 463"/>
                <a:gd name="T3" fmla="*/ 870 h 1836"/>
                <a:gd name="T4" fmla="*/ 220 w 463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3" h="1836">
                  <a:moveTo>
                    <a:pt x="264" y="0"/>
                  </a:moveTo>
                  <a:cubicBezTo>
                    <a:pt x="264" y="0"/>
                    <a:pt x="0" y="308"/>
                    <a:pt x="294" y="870"/>
                  </a:cubicBezTo>
                  <a:cubicBezTo>
                    <a:pt x="438" y="1146"/>
                    <a:pt x="463" y="1268"/>
                    <a:pt x="220" y="1836"/>
                  </a:cubicBezTo>
                </a:path>
              </a:pathLst>
            </a:custGeom>
            <a:noFill/>
            <a:ln w="14288" cap="flat">
              <a:solidFill>
                <a:srgbClr val="F790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637"/>
            <p:cNvSpPr>
              <a:spLocks/>
            </p:cNvSpPr>
            <p:nvPr/>
          </p:nvSpPr>
          <p:spPr bwMode="auto">
            <a:xfrm>
              <a:off x="2381" y="-8"/>
              <a:ext cx="1148" cy="4337"/>
            </a:xfrm>
            <a:custGeom>
              <a:avLst/>
              <a:gdLst>
                <a:gd name="T0" fmla="*/ 264 w 486"/>
                <a:gd name="T1" fmla="*/ 0 h 1836"/>
                <a:gd name="T2" fmla="*/ 302 w 486"/>
                <a:gd name="T3" fmla="*/ 870 h 1836"/>
                <a:gd name="T4" fmla="*/ 252 w 486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6" h="1836">
                  <a:moveTo>
                    <a:pt x="264" y="0"/>
                  </a:moveTo>
                  <a:cubicBezTo>
                    <a:pt x="264" y="0"/>
                    <a:pt x="0" y="304"/>
                    <a:pt x="302" y="870"/>
                  </a:cubicBezTo>
                  <a:cubicBezTo>
                    <a:pt x="448" y="1145"/>
                    <a:pt x="486" y="1254"/>
                    <a:pt x="252" y="1836"/>
                  </a:cubicBezTo>
                </a:path>
              </a:pathLst>
            </a:custGeom>
            <a:noFill/>
            <a:ln w="14288" cap="flat">
              <a:solidFill>
                <a:srgbClr val="F68A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638"/>
            <p:cNvSpPr>
              <a:spLocks/>
            </p:cNvSpPr>
            <p:nvPr/>
          </p:nvSpPr>
          <p:spPr bwMode="auto">
            <a:xfrm>
              <a:off x="2386" y="-8"/>
              <a:ext cx="1202" cy="4337"/>
            </a:xfrm>
            <a:custGeom>
              <a:avLst/>
              <a:gdLst>
                <a:gd name="T0" fmla="*/ 264 w 509"/>
                <a:gd name="T1" fmla="*/ 0 h 1836"/>
                <a:gd name="T2" fmla="*/ 309 w 509"/>
                <a:gd name="T3" fmla="*/ 870 h 1836"/>
                <a:gd name="T4" fmla="*/ 283 w 50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9" h="1836">
                  <a:moveTo>
                    <a:pt x="264" y="0"/>
                  </a:moveTo>
                  <a:cubicBezTo>
                    <a:pt x="264" y="0"/>
                    <a:pt x="0" y="301"/>
                    <a:pt x="309" y="870"/>
                  </a:cubicBezTo>
                  <a:cubicBezTo>
                    <a:pt x="458" y="1144"/>
                    <a:pt x="509" y="1241"/>
                    <a:pt x="283" y="1836"/>
                  </a:cubicBezTo>
                </a:path>
              </a:pathLst>
            </a:custGeom>
            <a:noFill/>
            <a:ln w="14288" cap="flat">
              <a:solidFill>
                <a:srgbClr val="F584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" name="Rounded Rectangle 51">
            <a:hlinkClick r:id="rId2" action="ppaction://hlinksldjump"/>
          </p:cNvPr>
          <p:cNvSpPr/>
          <p:nvPr/>
        </p:nvSpPr>
        <p:spPr>
          <a:xfrm>
            <a:off x="215318" y="1655177"/>
            <a:ext cx="2270865" cy="69264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General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9982" y="391572"/>
            <a:ext cx="7250442" cy="15862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LETS  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TAKE 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 A  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LOOK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  AT  SAY </a:t>
            </a:r>
            <a:b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 AREAS   OF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+mn-lt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6767" y="1815920"/>
            <a:ext cx="6279296" cy="277841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METAL FINISHING  / ELECTRO PLATING </a:t>
            </a:r>
          </a:p>
          <a:p>
            <a:pPr marL="0" indent="0">
              <a:buNone/>
            </a:pPr>
            <a:endParaRPr lang="en-US" sz="2000" b="1" dirty="0" smtClean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CATHODIC PROTECTION</a:t>
            </a:r>
            <a:endParaRPr lang="en-US" sz="2000" b="1" dirty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4"/>
          <p:cNvSpPr/>
          <p:nvPr/>
        </p:nvSpPr>
        <p:spPr>
          <a:xfrm>
            <a:off x="469658" y="1935303"/>
            <a:ext cx="3131642" cy="89876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 dirty="0">
              <a:latin typeface="Helvetica Condensed" pitchFamily="50" charset="0"/>
              <a:cs typeface="Helvetica World" panose="020B05000400000200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771" y="1"/>
            <a:ext cx="1498534" cy="868046"/>
          </a:xfrm>
          <a:prstGeom prst="rect">
            <a:avLst/>
          </a:prstGeom>
        </p:spPr>
      </p:pic>
      <p:pic>
        <p:nvPicPr>
          <p:cNvPr id="21" name="Picture 20">
            <a:hlinkClick r:id="rId4" action="ppaction://hlinkpres?slideindex=1&amp;slidetitle=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171" y="434055"/>
            <a:ext cx="609548" cy="609548"/>
          </a:xfrm>
          <a:prstGeom prst="rect">
            <a:avLst/>
          </a:prstGeom>
        </p:spPr>
      </p:pic>
      <p:pic>
        <p:nvPicPr>
          <p:cNvPr id="34" name="Picture 33" descr="C:\Users\NIHILA\Desktop\logo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12" y="391572"/>
            <a:ext cx="675458" cy="69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Rounded Rectangle 49">
            <a:hlinkClick r:id="rId7" action="ppaction://hlinksldjump"/>
          </p:cNvPr>
          <p:cNvSpPr/>
          <p:nvPr/>
        </p:nvSpPr>
        <p:spPr>
          <a:xfrm>
            <a:off x="200630" y="2394701"/>
            <a:ext cx="2270865" cy="69264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-1838336"/>
              <a:satOff val="-2557"/>
              <a:lumOff val="-981"/>
              <a:alphaOff val="0"/>
            </a:schemeClr>
          </a:effectRef>
          <a:fontRef idx="minor">
            <a:schemeClr val="lt1"/>
          </a:fontRef>
        </p:style>
        <p:txBody>
          <a:bodyPr numCol="1"/>
          <a:lstStyle/>
          <a:p>
            <a:pPr>
              <a:lnSpc>
                <a:spcPct val="150000"/>
              </a:lnSpc>
            </a:pPr>
            <a:r>
              <a:rPr lang="en-US" dirty="0" smtClean="0"/>
              <a:t>Application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215319" y="3153276"/>
            <a:ext cx="2270865" cy="692640"/>
            <a:chOff x="0" y="1605565"/>
            <a:chExt cx="2270865" cy="692640"/>
          </a:xfrm>
        </p:grpSpPr>
        <p:sp>
          <p:nvSpPr>
            <p:cNvPr id="44" name="Rounded Rectangle 43">
              <a:hlinkClick r:id="rId8" action="ppaction://hlinksldjump"/>
            </p:cNvPr>
            <p:cNvSpPr/>
            <p:nvPr/>
          </p:nvSpPr>
          <p:spPr>
            <a:xfrm>
              <a:off x="0" y="16055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Rounded Rectangle 8"/>
            <p:cNvSpPr/>
            <p:nvPr/>
          </p:nvSpPr>
          <p:spPr>
            <a:xfrm>
              <a:off x="33812" y="16393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Products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46183" y="3939684"/>
            <a:ext cx="2270865" cy="692640"/>
            <a:chOff x="0" y="2404765"/>
            <a:chExt cx="2270865" cy="692640"/>
          </a:xfrm>
        </p:grpSpPr>
        <p:sp>
          <p:nvSpPr>
            <p:cNvPr id="42" name="Rounded Rectangle 41">
              <a:hlinkClick r:id="rId9" action="ppaction://hlinksldjump"/>
            </p:cNvPr>
            <p:cNvSpPr/>
            <p:nvPr/>
          </p:nvSpPr>
          <p:spPr>
            <a:xfrm>
              <a:off x="0" y="24047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5515009"/>
                <a:satOff val="-7671"/>
                <a:lumOff val="-294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Rounded Rectangle 10"/>
            <p:cNvSpPr/>
            <p:nvPr/>
          </p:nvSpPr>
          <p:spPr>
            <a:xfrm>
              <a:off x="33812" y="24385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Photo Gallery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46183" y="4746050"/>
            <a:ext cx="2270865" cy="692640"/>
            <a:chOff x="0" y="3211131"/>
            <a:chExt cx="2270865" cy="692640"/>
          </a:xfrm>
        </p:grpSpPr>
        <p:sp>
          <p:nvSpPr>
            <p:cNvPr id="40" name="Rounded Rectangle 39">
              <a:hlinkClick r:id="rId9" action="ppaction://hlinksldjump"/>
            </p:cNvPr>
            <p:cNvSpPr/>
            <p:nvPr/>
          </p:nvSpPr>
          <p:spPr>
            <a:xfrm>
              <a:off x="0" y="3211131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ounded Rectangle 12"/>
            <p:cNvSpPr/>
            <p:nvPr/>
          </p:nvSpPr>
          <p:spPr>
            <a:xfrm>
              <a:off x="33812" y="3244943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Customer list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64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639"/>
          <p:cNvGrpSpPr>
            <a:grpSpLocks/>
          </p:cNvGrpSpPr>
          <p:nvPr/>
        </p:nvGrpSpPr>
        <p:grpSpPr bwMode="auto">
          <a:xfrm>
            <a:off x="131930" y="-2"/>
            <a:ext cx="2436378" cy="6858002"/>
            <a:chOff x="2336" y="-8"/>
            <a:chExt cx="1252" cy="4337"/>
          </a:xfrm>
        </p:grpSpPr>
        <p:sp>
          <p:nvSpPr>
            <p:cNvPr id="61" name="Freeform 629"/>
            <p:cNvSpPr>
              <a:spLocks/>
            </p:cNvSpPr>
            <p:nvPr/>
          </p:nvSpPr>
          <p:spPr bwMode="auto">
            <a:xfrm>
              <a:off x="2336" y="-8"/>
              <a:ext cx="872" cy="4337"/>
            </a:xfrm>
            <a:custGeom>
              <a:avLst/>
              <a:gdLst>
                <a:gd name="T0" fmla="*/ 264 w 369"/>
                <a:gd name="T1" fmla="*/ 0 h 1836"/>
                <a:gd name="T2" fmla="*/ 242 w 369"/>
                <a:gd name="T3" fmla="*/ 870 h 1836"/>
                <a:gd name="T4" fmla="*/ 0 w 36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9" h="1836">
                  <a:moveTo>
                    <a:pt x="264" y="0"/>
                  </a:moveTo>
                  <a:cubicBezTo>
                    <a:pt x="264" y="0"/>
                    <a:pt x="1" y="330"/>
                    <a:pt x="242" y="870"/>
                  </a:cubicBezTo>
                  <a:cubicBezTo>
                    <a:pt x="369" y="1155"/>
                    <a:pt x="304" y="1365"/>
                    <a:pt x="0" y="1836"/>
                  </a:cubicBezTo>
                </a:path>
              </a:pathLst>
            </a:custGeom>
            <a:noFill/>
            <a:ln w="14288" cap="flat">
              <a:solidFill>
                <a:srgbClr val="FEBD1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630"/>
            <p:cNvSpPr>
              <a:spLocks/>
            </p:cNvSpPr>
            <p:nvPr/>
          </p:nvSpPr>
          <p:spPr bwMode="auto">
            <a:xfrm>
              <a:off x="2343" y="-8"/>
              <a:ext cx="893" cy="4337"/>
            </a:xfrm>
            <a:custGeom>
              <a:avLst/>
              <a:gdLst>
                <a:gd name="T0" fmla="*/ 263 w 378"/>
                <a:gd name="T1" fmla="*/ 0 h 1836"/>
                <a:gd name="T2" fmla="*/ 249 w 378"/>
                <a:gd name="T3" fmla="*/ 870 h 1836"/>
                <a:gd name="T4" fmla="*/ 31 w 37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8" h="1836">
                  <a:moveTo>
                    <a:pt x="263" y="0"/>
                  </a:moveTo>
                  <a:cubicBezTo>
                    <a:pt x="263" y="0"/>
                    <a:pt x="0" y="326"/>
                    <a:pt x="249" y="870"/>
                  </a:cubicBezTo>
                  <a:cubicBezTo>
                    <a:pt x="378" y="1154"/>
                    <a:pt x="326" y="1351"/>
                    <a:pt x="31" y="1836"/>
                  </a:cubicBezTo>
                </a:path>
              </a:pathLst>
            </a:custGeom>
            <a:noFill/>
            <a:ln w="14288" cap="flat">
              <a:solidFill>
                <a:srgbClr val="FDB6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631"/>
            <p:cNvSpPr>
              <a:spLocks/>
            </p:cNvSpPr>
            <p:nvPr/>
          </p:nvSpPr>
          <p:spPr bwMode="auto">
            <a:xfrm>
              <a:off x="2350" y="-8"/>
              <a:ext cx="917" cy="4337"/>
            </a:xfrm>
            <a:custGeom>
              <a:avLst/>
              <a:gdLst>
                <a:gd name="T0" fmla="*/ 263 w 388"/>
                <a:gd name="T1" fmla="*/ 0 h 1836"/>
                <a:gd name="T2" fmla="*/ 256 w 388"/>
                <a:gd name="T3" fmla="*/ 870 h 1836"/>
                <a:gd name="T4" fmla="*/ 62 w 38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8" h="1836">
                  <a:moveTo>
                    <a:pt x="263" y="0"/>
                  </a:moveTo>
                  <a:cubicBezTo>
                    <a:pt x="263" y="0"/>
                    <a:pt x="0" y="323"/>
                    <a:pt x="256" y="870"/>
                  </a:cubicBezTo>
                  <a:cubicBezTo>
                    <a:pt x="388" y="1152"/>
                    <a:pt x="348" y="1338"/>
                    <a:pt x="62" y="1836"/>
                  </a:cubicBezTo>
                </a:path>
              </a:pathLst>
            </a:custGeom>
            <a:noFill/>
            <a:ln w="14288" cap="flat">
              <a:solidFill>
                <a:srgbClr val="FCAF2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632"/>
            <p:cNvSpPr>
              <a:spLocks/>
            </p:cNvSpPr>
            <p:nvPr/>
          </p:nvSpPr>
          <p:spPr bwMode="auto">
            <a:xfrm>
              <a:off x="2355" y="-8"/>
              <a:ext cx="940" cy="4337"/>
            </a:xfrm>
            <a:custGeom>
              <a:avLst/>
              <a:gdLst>
                <a:gd name="T0" fmla="*/ 263 w 398"/>
                <a:gd name="T1" fmla="*/ 0 h 1836"/>
                <a:gd name="T2" fmla="*/ 264 w 398"/>
                <a:gd name="T3" fmla="*/ 870 h 1836"/>
                <a:gd name="T4" fmla="*/ 94 w 39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" h="1836">
                  <a:moveTo>
                    <a:pt x="263" y="0"/>
                  </a:moveTo>
                  <a:cubicBezTo>
                    <a:pt x="263" y="0"/>
                    <a:pt x="0" y="320"/>
                    <a:pt x="264" y="870"/>
                  </a:cubicBezTo>
                  <a:cubicBezTo>
                    <a:pt x="398" y="1151"/>
                    <a:pt x="371" y="1324"/>
                    <a:pt x="94" y="1836"/>
                  </a:cubicBezTo>
                </a:path>
              </a:pathLst>
            </a:custGeom>
            <a:noFill/>
            <a:ln w="14288" cap="flat">
              <a:solidFill>
                <a:srgbClr val="FBA92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633"/>
            <p:cNvSpPr>
              <a:spLocks/>
            </p:cNvSpPr>
            <p:nvPr/>
          </p:nvSpPr>
          <p:spPr bwMode="auto">
            <a:xfrm>
              <a:off x="2360" y="-8"/>
              <a:ext cx="964" cy="4337"/>
            </a:xfrm>
            <a:custGeom>
              <a:avLst/>
              <a:gdLst>
                <a:gd name="T0" fmla="*/ 264 w 408"/>
                <a:gd name="T1" fmla="*/ 0 h 1836"/>
                <a:gd name="T2" fmla="*/ 271 w 408"/>
                <a:gd name="T3" fmla="*/ 870 h 1836"/>
                <a:gd name="T4" fmla="*/ 125 w 40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" h="1836">
                  <a:moveTo>
                    <a:pt x="264" y="0"/>
                  </a:moveTo>
                  <a:cubicBezTo>
                    <a:pt x="264" y="0"/>
                    <a:pt x="0" y="317"/>
                    <a:pt x="271" y="870"/>
                  </a:cubicBezTo>
                  <a:cubicBezTo>
                    <a:pt x="408" y="1150"/>
                    <a:pt x="395" y="1310"/>
                    <a:pt x="125" y="1836"/>
                  </a:cubicBezTo>
                </a:path>
              </a:pathLst>
            </a:custGeom>
            <a:noFill/>
            <a:ln w="14288" cap="flat">
              <a:solidFill>
                <a:srgbClr val="FAA22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634"/>
            <p:cNvSpPr>
              <a:spLocks/>
            </p:cNvSpPr>
            <p:nvPr/>
          </p:nvSpPr>
          <p:spPr bwMode="auto">
            <a:xfrm>
              <a:off x="2365" y="-8"/>
              <a:ext cx="987" cy="4337"/>
            </a:xfrm>
            <a:custGeom>
              <a:avLst/>
              <a:gdLst>
                <a:gd name="T0" fmla="*/ 264 w 418"/>
                <a:gd name="T1" fmla="*/ 0 h 1836"/>
                <a:gd name="T2" fmla="*/ 279 w 418"/>
                <a:gd name="T3" fmla="*/ 870 h 1836"/>
                <a:gd name="T4" fmla="*/ 157 w 41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8" h="1836">
                  <a:moveTo>
                    <a:pt x="264" y="0"/>
                  </a:moveTo>
                  <a:cubicBezTo>
                    <a:pt x="264" y="0"/>
                    <a:pt x="0" y="314"/>
                    <a:pt x="279" y="870"/>
                  </a:cubicBezTo>
                  <a:cubicBezTo>
                    <a:pt x="418" y="1149"/>
                    <a:pt x="418" y="1296"/>
                    <a:pt x="157" y="1836"/>
                  </a:cubicBezTo>
                </a:path>
              </a:pathLst>
            </a:custGeom>
            <a:noFill/>
            <a:ln w="14288" cap="flat">
              <a:solidFill>
                <a:srgbClr val="F99D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635"/>
            <p:cNvSpPr>
              <a:spLocks/>
            </p:cNvSpPr>
            <p:nvPr/>
          </p:nvSpPr>
          <p:spPr bwMode="auto">
            <a:xfrm>
              <a:off x="2372" y="-8"/>
              <a:ext cx="1039" cy="4337"/>
            </a:xfrm>
            <a:custGeom>
              <a:avLst/>
              <a:gdLst>
                <a:gd name="T0" fmla="*/ 263 w 440"/>
                <a:gd name="T1" fmla="*/ 0 h 1836"/>
                <a:gd name="T2" fmla="*/ 286 w 440"/>
                <a:gd name="T3" fmla="*/ 870 h 1836"/>
                <a:gd name="T4" fmla="*/ 188 w 440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0" h="1836">
                  <a:moveTo>
                    <a:pt x="263" y="0"/>
                  </a:moveTo>
                  <a:cubicBezTo>
                    <a:pt x="263" y="0"/>
                    <a:pt x="0" y="311"/>
                    <a:pt x="286" y="870"/>
                  </a:cubicBezTo>
                  <a:cubicBezTo>
                    <a:pt x="428" y="1148"/>
                    <a:pt x="440" y="1282"/>
                    <a:pt x="188" y="1836"/>
                  </a:cubicBezTo>
                </a:path>
              </a:pathLst>
            </a:custGeom>
            <a:noFill/>
            <a:ln w="14288" cap="flat">
              <a:solidFill>
                <a:srgbClr val="F896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636"/>
            <p:cNvSpPr>
              <a:spLocks/>
            </p:cNvSpPr>
            <p:nvPr/>
          </p:nvSpPr>
          <p:spPr bwMode="auto">
            <a:xfrm>
              <a:off x="2376" y="-8"/>
              <a:ext cx="1094" cy="4337"/>
            </a:xfrm>
            <a:custGeom>
              <a:avLst/>
              <a:gdLst>
                <a:gd name="T0" fmla="*/ 264 w 463"/>
                <a:gd name="T1" fmla="*/ 0 h 1836"/>
                <a:gd name="T2" fmla="*/ 294 w 463"/>
                <a:gd name="T3" fmla="*/ 870 h 1836"/>
                <a:gd name="T4" fmla="*/ 220 w 463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3" h="1836">
                  <a:moveTo>
                    <a:pt x="264" y="0"/>
                  </a:moveTo>
                  <a:cubicBezTo>
                    <a:pt x="264" y="0"/>
                    <a:pt x="0" y="308"/>
                    <a:pt x="294" y="870"/>
                  </a:cubicBezTo>
                  <a:cubicBezTo>
                    <a:pt x="438" y="1146"/>
                    <a:pt x="463" y="1268"/>
                    <a:pt x="220" y="1836"/>
                  </a:cubicBezTo>
                </a:path>
              </a:pathLst>
            </a:custGeom>
            <a:noFill/>
            <a:ln w="14288" cap="flat">
              <a:solidFill>
                <a:srgbClr val="F790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637"/>
            <p:cNvSpPr>
              <a:spLocks/>
            </p:cNvSpPr>
            <p:nvPr/>
          </p:nvSpPr>
          <p:spPr bwMode="auto">
            <a:xfrm>
              <a:off x="2381" y="-8"/>
              <a:ext cx="1148" cy="4337"/>
            </a:xfrm>
            <a:custGeom>
              <a:avLst/>
              <a:gdLst>
                <a:gd name="T0" fmla="*/ 264 w 486"/>
                <a:gd name="T1" fmla="*/ 0 h 1836"/>
                <a:gd name="T2" fmla="*/ 302 w 486"/>
                <a:gd name="T3" fmla="*/ 870 h 1836"/>
                <a:gd name="T4" fmla="*/ 252 w 486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6" h="1836">
                  <a:moveTo>
                    <a:pt x="264" y="0"/>
                  </a:moveTo>
                  <a:cubicBezTo>
                    <a:pt x="264" y="0"/>
                    <a:pt x="0" y="304"/>
                    <a:pt x="302" y="870"/>
                  </a:cubicBezTo>
                  <a:cubicBezTo>
                    <a:pt x="448" y="1145"/>
                    <a:pt x="486" y="1254"/>
                    <a:pt x="252" y="1836"/>
                  </a:cubicBezTo>
                </a:path>
              </a:pathLst>
            </a:custGeom>
            <a:noFill/>
            <a:ln w="14288" cap="flat">
              <a:solidFill>
                <a:srgbClr val="F68A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638"/>
            <p:cNvSpPr>
              <a:spLocks/>
            </p:cNvSpPr>
            <p:nvPr/>
          </p:nvSpPr>
          <p:spPr bwMode="auto">
            <a:xfrm>
              <a:off x="2386" y="-8"/>
              <a:ext cx="1202" cy="4337"/>
            </a:xfrm>
            <a:custGeom>
              <a:avLst/>
              <a:gdLst>
                <a:gd name="T0" fmla="*/ 264 w 509"/>
                <a:gd name="T1" fmla="*/ 0 h 1836"/>
                <a:gd name="T2" fmla="*/ 309 w 509"/>
                <a:gd name="T3" fmla="*/ 870 h 1836"/>
                <a:gd name="T4" fmla="*/ 283 w 50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9" h="1836">
                  <a:moveTo>
                    <a:pt x="264" y="0"/>
                  </a:moveTo>
                  <a:cubicBezTo>
                    <a:pt x="264" y="0"/>
                    <a:pt x="0" y="301"/>
                    <a:pt x="309" y="870"/>
                  </a:cubicBezTo>
                  <a:cubicBezTo>
                    <a:pt x="458" y="1144"/>
                    <a:pt x="509" y="1241"/>
                    <a:pt x="283" y="1836"/>
                  </a:cubicBezTo>
                </a:path>
              </a:pathLst>
            </a:custGeom>
            <a:noFill/>
            <a:ln w="14288" cap="flat">
              <a:solidFill>
                <a:srgbClr val="F584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311" y="-1"/>
            <a:ext cx="6918884" cy="149042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IMPORTANCE OF METAL FINISHING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2250" y="1332295"/>
            <a:ext cx="8242330" cy="5132899"/>
          </a:xfrm>
        </p:spPr>
        <p:txBody>
          <a:bodyPr>
            <a:noAutofit/>
          </a:bodyPr>
          <a:lstStyle/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Corrosion resistance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Wear resistance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Electrical conductivity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Electrical resistance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Reflectivity and appearance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Torque tolerance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Chemical resistance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Ability to bond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Hardness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Without Metal Finishing ,products from Metal would last</a:t>
            </a:r>
          </a:p>
          <a:p>
            <a:pPr marL="0" indent="0">
              <a:buNone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only a fraction of its Life span due to corrosion and wear </a:t>
            </a:r>
          </a:p>
          <a:p>
            <a:pPr lvl="5"/>
            <a:endParaRPr lang="en-US" sz="20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69658" y="1935303"/>
            <a:ext cx="3131642" cy="93489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 dirty="0">
              <a:latin typeface="Helvetica Condensed" pitchFamily="50" charset="0"/>
              <a:cs typeface="Helvetica World" panose="020B05000400000200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-1"/>
            <a:ext cx="1689100" cy="910529"/>
          </a:xfrm>
          <a:prstGeom prst="rect">
            <a:avLst/>
          </a:prstGeom>
        </p:spPr>
      </p:pic>
      <p:pic>
        <p:nvPicPr>
          <p:cNvPr id="22" name="Picture 21">
            <a:hlinkClick r:id="rId4" action="ppaction://hlinkpres?slideindex=1&amp;slidetitle=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940" y="258498"/>
            <a:ext cx="609548" cy="609548"/>
          </a:xfrm>
          <a:prstGeom prst="rect">
            <a:avLst/>
          </a:prstGeom>
        </p:spPr>
      </p:pic>
      <p:pic>
        <p:nvPicPr>
          <p:cNvPr id="34" name="Picture 33" descr="C:\Users\NIHILA\Desktop\logo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9" y="216015"/>
            <a:ext cx="675458" cy="69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" name="Diagram 58"/>
          <p:cNvGraphicFramePr/>
          <p:nvPr>
            <p:extLst>
              <p:ext uri="{D42A27DB-BD31-4B8C-83A1-F6EECF244321}">
                <p14:modId xmlns:p14="http://schemas.microsoft.com/office/powerpoint/2010/main" val="1299686748"/>
              </p:ext>
            </p:extLst>
          </p:nvPr>
        </p:nvGraphicFramePr>
        <p:xfrm>
          <a:off x="194432" y="1303229"/>
          <a:ext cx="2270865" cy="4762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3988765487"/>
              </p:ext>
            </p:extLst>
          </p:nvPr>
        </p:nvGraphicFramePr>
        <p:xfrm>
          <a:off x="194432" y="1506827"/>
          <a:ext cx="2403118" cy="4327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3988765487"/>
              </p:ext>
            </p:extLst>
          </p:nvPr>
        </p:nvGraphicFramePr>
        <p:xfrm>
          <a:off x="346832" y="1659227"/>
          <a:ext cx="2403118" cy="4327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1155888271"/>
              </p:ext>
            </p:extLst>
          </p:nvPr>
        </p:nvGraphicFramePr>
        <p:xfrm>
          <a:off x="131929" y="1811627"/>
          <a:ext cx="2508240" cy="4327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1151155737"/>
              </p:ext>
            </p:extLst>
          </p:nvPr>
        </p:nvGraphicFramePr>
        <p:xfrm>
          <a:off x="499232" y="1811627"/>
          <a:ext cx="2403118" cy="4327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297442" y="1735965"/>
            <a:ext cx="2270865" cy="679554"/>
            <a:chOff x="0" y="54063"/>
            <a:chExt cx="2270865" cy="692640"/>
          </a:xfrm>
          <a:solidFill>
            <a:schemeClr val="accent1"/>
          </a:solidFill>
        </p:grpSpPr>
        <p:sp>
          <p:nvSpPr>
            <p:cNvPr id="29" name="Rounded Rectangle 28">
              <a:hlinkClick r:id="rId32" action="ppaction://hlinksldjump"/>
            </p:cNvPr>
            <p:cNvSpPr/>
            <p:nvPr/>
          </p:nvSpPr>
          <p:spPr>
            <a:xfrm>
              <a:off x="0" y="54063"/>
              <a:ext cx="2270865" cy="69264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4">
              <a:hlinkClick r:id="rId32" action="ppaction://hlinksldjump"/>
            </p:cNvPr>
            <p:cNvSpPr/>
            <p:nvPr/>
          </p:nvSpPr>
          <p:spPr>
            <a:xfrm>
              <a:off x="33812" y="87875"/>
              <a:ext cx="2203241" cy="625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Condensed" pitchFamily="50" charset="0"/>
                  <a:cs typeface="Helvetica World" panose="020B0500040000020004" pitchFamily="34" charset="0"/>
                </a:rPr>
                <a:t>General</a:t>
              </a:r>
              <a:endParaRPr lang="en-US" sz="1400" kern="1200" dirty="0">
                <a:latin typeface="Helvetica Condensed" pitchFamily="50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97442" y="2488267"/>
            <a:ext cx="2270865" cy="692640"/>
            <a:chOff x="0" y="806365"/>
            <a:chExt cx="2270865" cy="692640"/>
          </a:xfrm>
        </p:grpSpPr>
        <p:sp>
          <p:nvSpPr>
            <p:cNvPr id="32" name="Rounded Rectangle 31">
              <a:hlinkClick r:id="rId33" action="ppaction://hlinksldjump"/>
            </p:cNvPr>
            <p:cNvSpPr/>
            <p:nvPr/>
          </p:nvSpPr>
          <p:spPr>
            <a:xfrm>
              <a:off x="0" y="8063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1838336"/>
                <a:satOff val="-2557"/>
                <a:lumOff val="-98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ounded Rectangle 6"/>
            <p:cNvSpPr/>
            <p:nvPr/>
          </p:nvSpPr>
          <p:spPr>
            <a:xfrm>
              <a:off x="33812" y="8401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Application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97442" y="3287467"/>
            <a:ext cx="2270865" cy="692640"/>
            <a:chOff x="0" y="1605565"/>
            <a:chExt cx="2270865" cy="692640"/>
          </a:xfrm>
          <a:solidFill>
            <a:schemeClr val="bg1">
              <a:lumMod val="50000"/>
            </a:schemeClr>
          </a:solidFill>
        </p:grpSpPr>
        <p:sp>
          <p:nvSpPr>
            <p:cNvPr id="36" name="Rounded Rectangle 35">
              <a:hlinkClick r:id="rId34" action="ppaction://hlinksldjump"/>
            </p:cNvPr>
            <p:cNvSpPr/>
            <p:nvPr/>
          </p:nvSpPr>
          <p:spPr>
            <a:xfrm>
              <a:off x="0" y="1605565"/>
              <a:ext cx="2270865" cy="69264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ounded Rectangle 8">
              <a:hlinkClick r:id="rId34" action="ppaction://hlinksldjump"/>
            </p:cNvPr>
            <p:cNvSpPr/>
            <p:nvPr/>
          </p:nvSpPr>
          <p:spPr>
            <a:xfrm>
              <a:off x="33812" y="1639377"/>
              <a:ext cx="2203241" cy="625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Products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97442" y="4086667"/>
            <a:ext cx="2270865" cy="692640"/>
            <a:chOff x="0" y="2404765"/>
            <a:chExt cx="2270865" cy="692640"/>
          </a:xfrm>
        </p:grpSpPr>
        <p:sp>
          <p:nvSpPr>
            <p:cNvPr id="39" name="Rounded Rectangle 38">
              <a:hlinkClick r:id="rId35" action="ppaction://hlinksldjump"/>
            </p:cNvPr>
            <p:cNvSpPr/>
            <p:nvPr/>
          </p:nvSpPr>
          <p:spPr>
            <a:xfrm>
              <a:off x="0" y="24047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5515009"/>
                <a:satOff val="-7671"/>
                <a:lumOff val="-294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ounded Rectangle 10"/>
            <p:cNvSpPr/>
            <p:nvPr/>
          </p:nvSpPr>
          <p:spPr>
            <a:xfrm>
              <a:off x="33812" y="24385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Photo Gallery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97442" y="4893033"/>
            <a:ext cx="2270865" cy="692640"/>
            <a:chOff x="0" y="3211131"/>
            <a:chExt cx="2270865" cy="692640"/>
          </a:xfrm>
        </p:grpSpPr>
        <p:sp>
          <p:nvSpPr>
            <p:cNvPr id="42" name="Rounded Rectangle 41">
              <a:hlinkClick r:id="rId35" action="ppaction://hlinksldjump"/>
            </p:cNvPr>
            <p:cNvSpPr/>
            <p:nvPr/>
          </p:nvSpPr>
          <p:spPr>
            <a:xfrm>
              <a:off x="0" y="3211131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Rounded Rectangle 12"/>
            <p:cNvSpPr/>
            <p:nvPr/>
          </p:nvSpPr>
          <p:spPr>
            <a:xfrm>
              <a:off x="33812" y="3244943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Customer List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56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221" y="-12879"/>
            <a:ext cx="7554238" cy="165026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INDUSTRIES USE METAL FINISHING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+mn-lt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2334" y="1637382"/>
            <a:ext cx="7321087" cy="4130365"/>
          </a:xfrm>
        </p:spPr>
        <p:txBody>
          <a:bodyPr>
            <a:normAutofit/>
          </a:bodyPr>
          <a:lstStyle/>
          <a:p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Automotive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Electronics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Aerospace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Hardware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Jewelry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Heavy equipment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Appliances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Printing and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Telecommunications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>
            <a:hlinkClick r:id="rId2" action="ppaction://hlinkpres?slideindex=1&amp;slidetitle=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940" y="258498"/>
            <a:ext cx="609548" cy="609548"/>
          </a:xfrm>
          <a:prstGeom prst="rect">
            <a:avLst/>
          </a:prstGeom>
        </p:spPr>
      </p:pic>
      <p:grpSp>
        <p:nvGrpSpPr>
          <p:cNvPr id="5" name="Group 639"/>
          <p:cNvGrpSpPr>
            <a:grpSpLocks/>
          </p:cNvGrpSpPr>
          <p:nvPr/>
        </p:nvGrpSpPr>
        <p:grpSpPr bwMode="auto">
          <a:xfrm>
            <a:off x="140442" y="0"/>
            <a:ext cx="2584864" cy="6858001"/>
            <a:chOff x="2336" y="-8"/>
            <a:chExt cx="1252" cy="4337"/>
          </a:xfrm>
        </p:grpSpPr>
        <p:sp>
          <p:nvSpPr>
            <p:cNvPr id="6" name="Freeform 629"/>
            <p:cNvSpPr>
              <a:spLocks/>
            </p:cNvSpPr>
            <p:nvPr/>
          </p:nvSpPr>
          <p:spPr bwMode="auto">
            <a:xfrm>
              <a:off x="2336" y="-8"/>
              <a:ext cx="872" cy="4337"/>
            </a:xfrm>
            <a:custGeom>
              <a:avLst/>
              <a:gdLst>
                <a:gd name="T0" fmla="*/ 264 w 369"/>
                <a:gd name="T1" fmla="*/ 0 h 1836"/>
                <a:gd name="T2" fmla="*/ 242 w 369"/>
                <a:gd name="T3" fmla="*/ 870 h 1836"/>
                <a:gd name="T4" fmla="*/ 0 w 36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9" h="1836">
                  <a:moveTo>
                    <a:pt x="264" y="0"/>
                  </a:moveTo>
                  <a:cubicBezTo>
                    <a:pt x="264" y="0"/>
                    <a:pt x="1" y="330"/>
                    <a:pt x="242" y="870"/>
                  </a:cubicBezTo>
                  <a:cubicBezTo>
                    <a:pt x="369" y="1155"/>
                    <a:pt x="304" y="1365"/>
                    <a:pt x="0" y="1836"/>
                  </a:cubicBezTo>
                </a:path>
              </a:pathLst>
            </a:custGeom>
            <a:noFill/>
            <a:ln w="14288" cap="flat">
              <a:solidFill>
                <a:srgbClr val="FEBD1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630"/>
            <p:cNvSpPr>
              <a:spLocks/>
            </p:cNvSpPr>
            <p:nvPr/>
          </p:nvSpPr>
          <p:spPr bwMode="auto">
            <a:xfrm>
              <a:off x="2343" y="-8"/>
              <a:ext cx="893" cy="4337"/>
            </a:xfrm>
            <a:custGeom>
              <a:avLst/>
              <a:gdLst>
                <a:gd name="T0" fmla="*/ 263 w 378"/>
                <a:gd name="T1" fmla="*/ 0 h 1836"/>
                <a:gd name="T2" fmla="*/ 249 w 378"/>
                <a:gd name="T3" fmla="*/ 870 h 1836"/>
                <a:gd name="T4" fmla="*/ 31 w 37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8" h="1836">
                  <a:moveTo>
                    <a:pt x="263" y="0"/>
                  </a:moveTo>
                  <a:cubicBezTo>
                    <a:pt x="263" y="0"/>
                    <a:pt x="0" y="326"/>
                    <a:pt x="249" y="870"/>
                  </a:cubicBezTo>
                  <a:cubicBezTo>
                    <a:pt x="378" y="1154"/>
                    <a:pt x="326" y="1351"/>
                    <a:pt x="31" y="1836"/>
                  </a:cubicBezTo>
                </a:path>
              </a:pathLst>
            </a:custGeom>
            <a:noFill/>
            <a:ln w="14288" cap="flat">
              <a:solidFill>
                <a:srgbClr val="FDB6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31"/>
            <p:cNvSpPr>
              <a:spLocks/>
            </p:cNvSpPr>
            <p:nvPr/>
          </p:nvSpPr>
          <p:spPr bwMode="auto">
            <a:xfrm>
              <a:off x="2350" y="-8"/>
              <a:ext cx="917" cy="4337"/>
            </a:xfrm>
            <a:custGeom>
              <a:avLst/>
              <a:gdLst>
                <a:gd name="T0" fmla="*/ 263 w 388"/>
                <a:gd name="T1" fmla="*/ 0 h 1836"/>
                <a:gd name="T2" fmla="*/ 256 w 388"/>
                <a:gd name="T3" fmla="*/ 870 h 1836"/>
                <a:gd name="T4" fmla="*/ 62 w 38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8" h="1836">
                  <a:moveTo>
                    <a:pt x="263" y="0"/>
                  </a:moveTo>
                  <a:cubicBezTo>
                    <a:pt x="263" y="0"/>
                    <a:pt x="0" y="323"/>
                    <a:pt x="256" y="870"/>
                  </a:cubicBezTo>
                  <a:cubicBezTo>
                    <a:pt x="388" y="1152"/>
                    <a:pt x="348" y="1338"/>
                    <a:pt x="62" y="1836"/>
                  </a:cubicBezTo>
                </a:path>
              </a:pathLst>
            </a:custGeom>
            <a:noFill/>
            <a:ln w="14288" cap="flat">
              <a:solidFill>
                <a:srgbClr val="FCAF2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632"/>
            <p:cNvSpPr>
              <a:spLocks/>
            </p:cNvSpPr>
            <p:nvPr/>
          </p:nvSpPr>
          <p:spPr bwMode="auto">
            <a:xfrm>
              <a:off x="2355" y="-8"/>
              <a:ext cx="940" cy="4337"/>
            </a:xfrm>
            <a:custGeom>
              <a:avLst/>
              <a:gdLst>
                <a:gd name="T0" fmla="*/ 263 w 398"/>
                <a:gd name="T1" fmla="*/ 0 h 1836"/>
                <a:gd name="T2" fmla="*/ 264 w 398"/>
                <a:gd name="T3" fmla="*/ 870 h 1836"/>
                <a:gd name="T4" fmla="*/ 94 w 39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" h="1836">
                  <a:moveTo>
                    <a:pt x="263" y="0"/>
                  </a:moveTo>
                  <a:cubicBezTo>
                    <a:pt x="263" y="0"/>
                    <a:pt x="0" y="320"/>
                    <a:pt x="264" y="870"/>
                  </a:cubicBezTo>
                  <a:cubicBezTo>
                    <a:pt x="398" y="1151"/>
                    <a:pt x="371" y="1324"/>
                    <a:pt x="94" y="1836"/>
                  </a:cubicBezTo>
                </a:path>
              </a:pathLst>
            </a:custGeom>
            <a:noFill/>
            <a:ln w="14288" cap="flat">
              <a:solidFill>
                <a:srgbClr val="FBA92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633"/>
            <p:cNvSpPr>
              <a:spLocks/>
            </p:cNvSpPr>
            <p:nvPr/>
          </p:nvSpPr>
          <p:spPr bwMode="auto">
            <a:xfrm>
              <a:off x="2360" y="-8"/>
              <a:ext cx="964" cy="4337"/>
            </a:xfrm>
            <a:custGeom>
              <a:avLst/>
              <a:gdLst>
                <a:gd name="T0" fmla="*/ 264 w 408"/>
                <a:gd name="T1" fmla="*/ 0 h 1836"/>
                <a:gd name="T2" fmla="*/ 271 w 408"/>
                <a:gd name="T3" fmla="*/ 870 h 1836"/>
                <a:gd name="T4" fmla="*/ 125 w 40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" h="1836">
                  <a:moveTo>
                    <a:pt x="264" y="0"/>
                  </a:moveTo>
                  <a:cubicBezTo>
                    <a:pt x="264" y="0"/>
                    <a:pt x="0" y="317"/>
                    <a:pt x="271" y="870"/>
                  </a:cubicBezTo>
                  <a:cubicBezTo>
                    <a:pt x="408" y="1150"/>
                    <a:pt x="395" y="1310"/>
                    <a:pt x="125" y="1836"/>
                  </a:cubicBezTo>
                </a:path>
              </a:pathLst>
            </a:custGeom>
            <a:noFill/>
            <a:ln w="14288" cap="flat">
              <a:solidFill>
                <a:srgbClr val="FAA22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634"/>
            <p:cNvSpPr>
              <a:spLocks/>
            </p:cNvSpPr>
            <p:nvPr/>
          </p:nvSpPr>
          <p:spPr bwMode="auto">
            <a:xfrm>
              <a:off x="2365" y="-8"/>
              <a:ext cx="987" cy="4337"/>
            </a:xfrm>
            <a:custGeom>
              <a:avLst/>
              <a:gdLst>
                <a:gd name="T0" fmla="*/ 264 w 418"/>
                <a:gd name="T1" fmla="*/ 0 h 1836"/>
                <a:gd name="T2" fmla="*/ 279 w 418"/>
                <a:gd name="T3" fmla="*/ 870 h 1836"/>
                <a:gd name="T4" fmla="*/ 157 w 41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8" h="1836">
                  <a:moveTo>
                    <a:pt x="264" y="0"/>
                  </a:moveTo>
                  <a:cubicBezTo>
                    <a:pt x="264" y="0"/>
                    <a:pt x="0" y="314"/>
                    <a:pt x="279" y="870"/>
                  </a:cubicBezTo>
                  <a:cubicBezTo>
                    <a:pt x="418" y="1149"/>
                    <a:pt x="418" y="1296"/>
                    <a:pt x="157" y="1836"/>
                  </a:cubicBezTo>
                </a:path>
              </a:pathLst>
            </a:custGeom>
            <a:noFill/>
            <a:ln w="14288" cap="flat">
              <a:solidFill>
                <a:srgbClr val="F99D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635"/>
            <p:cNvSpPr>
              <a:spLocks/>
            </p:cNvSpPr>
            <p:nvPr/>
          </p:nvSpPr>
          <p:spPr bwMode="auto">
            <a:xfrm>
              <a:off x="2372" y="-8"/>
              <a:ext cx="1039" cy="4337"/>
            </a:xfrm>
            <a:custGeom>
              <a:avLst/>
              <a:gdLst>
                <a:gd name="T0" fmla="*/ 263 w 440"/>
                <a:gd name="T1" fmla="*/ 0 h 1836"/>
                <a:gd name="T2" fmla="*/ 286 w 440"/>
                <a:gd name="T3" fmla="*/ 870 h 1836"/>
                <a:gd name="T4" fmla="*/ 188 w 440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0" h="1836">
                  <a:moveTo>
                    <a:pt x="263" y="0"/>
                  </a:moveTo>
                  <a:cubicBezTo>
                    <a:pt x="263" y="0"/>
                    <a:pt x="0" y="311"/>
                    <a:pt x="286" y="870"/>
                  </a:cubicBezTo>
                  <a:cubicBezTo>
                    <a:pt x="428" y="1148"/>
                    <a:pt x="440" y="1282"/>
                    <a:pt x="188" y="1836"/>
                  </a:cubicBezTo>
                </a:path>
              </a:pathLst>
            </a:custGeom>
            <a:noFill/>
            <a:ln w="14288" cap="flat">
              <a:solidFill>
                <a:srgbClr val="F896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636"/>
            <p:cNvSpPr>
              <a:spLocks/>
            </p:cNvSpPr>
            <p:nvPr/>
          </p:nvSpPr>
          <p:spPr bwMode="auto">
            <a:xfrm>
              <a:off x="2376" y="-8"/>
              <a:ext cx="1094" cy="4337"/>
            </a:xfrm>
            <a:custGeom>
              <a:avLst/>
              <a:gdLst>
                <a:gd name="T0" fmla="*/ 264 w 463"/>
                <a:gd name="T1" fmla="*/ 0 h 1836"/>
                <a:gd name="T2" fmla="*/ 294 w 463"/>
                <a:gd name="T3" fmla="*/ 870 h 1836"/>
                <a:gd name="T4" fmla="*/ 220 w 463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3" h="1836">
                  <a:moveTo>
                    <a:pt x="264" y="0"/>
                  </a:moveTo>
                  <a:cubicBezTo>
                    <a:pt x="264" y="0"/>
                    <a:pt x="0" y="308"/>
                    <a:pt x="294" y="870"/>
                  </a:cubicBezTo>
                  <a:cubicBezTo>
                    <a:pt x="438" y="1146"/>
                    <a:pt x="463" y="1268"/>
                    <a:pt x="220" y="1836"/>
                  </a:cubicBezTo>
                </a:path>
              </a:pathLst>
            </a:custGeom>
            <a:noFill/>
            <a:ln w="14288" cap="flat">
              <a:solidFill>
                <a:srgbClr val="F790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637"/>
            <p:cNvSpPr>
              <a:spLocks/>
            </p:cNvSpPr>
            <p:nvPr/>
          </p:nvSpPr>
          <p:spPr bwMode="auto">
            <a:xfrm>
              <a:off x="2381" y="-8"/>
              <a:ext cx="1148" cy="4337"/>
            </a:xfrm>
            <a:custGeom>
              <a:avLst/>
              <a:gdLst>
                <a:gd name="T0" fmla="*/ 264 w 486"/>
                <a:gd name="T1" fmla="*/ 0 h 1836"/>
                <a:gd name="T2" fmla="*/ 302 w 486"/>
                <a:gd name="T3" fmla="*/ 870 h 1836"/>
                <a:gd name="T4" fmla="*/ 252 w 486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6" h="1836">
                  <a:moveTo>
                    <a:pt x="264" y="0"/>
                  </a:moveTo>
                  <a:cubicBezTo>
                    <a:pt x="264" y="0"/>
                    <a:pt x="0" y="304"/>
                    <a:pt x="302" y="870"/>
                  </a:cubicBezTo>
                  <a:cubicBezTo>
                    <a:pt x="448" y="1145"/>
                    <a:pt x="486" y="1254"/>
                    <a:pt x="252" y="1836"/>
                  </a:cubicBezTo>
                </a:path>
              </a:pathLst>
            </a:custGeom>
            <a:noFill/>
            <a:ln w="14288" cap="flat">
              <a:solidFill>
                <a:srgbClr val="F68A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638"/>
            <p:cNvSpPr>
              <a:spLocks/>
            </p:cNvSpPr>
            <p:nvPr/>
          </p:nvSpPr>
          <p:spPr bwMode="auto">
            <a:xfrm>
              <a:off x="2386" y="-8"/>
              <a:ext cx="1202" cy="4337"/>
            </a:xfrm>
            <a:custGeom>
              <a:avLst/>
              <a:gdLst>
                <a:gd name="T0" fmla="*/ 264 w 509"/>
                <a:gd name="T1" fmla="*/ 0 h 1836"/>
                <a:gd name="T2" fmla="*/ 309 w 509"/>
                <a:gd name="T3" fmla="*/ 870 h 1836"/>
                <a:gd name="T4" fmla="*/ 283 w 50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9" h="1836">
                  <a:moveTo>
                    <a:pt x="264" y="0"/>
                  </a:moveTo>
                  <a:cubicBezTo>
                    <a:pt x="264" y="0"/>
                    <a:pt x="0" y="301"/>
                    <a:pt x="309" y="870"/>
                  </a:cubicBezTo>
                  <a:cubicBezTo>
                    <a:pt x="458" y="1144"/>
                    <a:pt x="509" y="1241"/>
                    <a:pt x="283" y="1836"/>
                  </a:cubicBezTo>
                </a:path>
              </a:pathLst>
            </a:custGeom>
            <a:noFill/>
            <a:ln w="14288" cap="flat">
              <a:solidFill>
                <a:srgbClr val="F584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6" name="Picture 15" descr="C:\Users\NIHILA\Desktop\logo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45" y="173532"/>
            <a:ext cx="675458" cy="69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C:\Users\NIHILA\Desktop\logo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01" y="190895"/>
            <a:ext cx="675458" cy="69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0" name="Diagram 129"/>
          <p:cNvGraphicFramePr/>
          <p:nvPr>
            <p:extLst>
              <p:ext uri="{D42A27DB-BD31-4B8C-83A1-F6EECF244321}">
                <p14:modId xmlns:p14="http://schemas.microsoft.com/office/powerpoint/2010/main" val="1831601042"/>
              </p:ext>
            </p:extLst>
          </p:nvPr>
        </p:nvGraphicFramePr>
        <p:xfrm>
          <a:off x="194432" y="1303229"/>
          <a:ext cx="2270865" cy="3903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41" name="Group 40"/>
          <p:cNvGrpSpPr/>
          <p:nvPr/>
        </p:nvGrpSpPr>
        <p:grpSpPr>
          <a:xfrm>
            <a:off x="336068" y="1769679"/>
            <a:ext cx="2320725" cy="679554"/>
            <a:chOff x="0" y="54063"/>
            <a:chExt cx="2320725" cy="692640"/>
          </a:xfrm>
          <a:solidFill>
            <a:schemeClr val="accent1"/>
          </a:solidFill>
        </p:grpSpPr>
        <p:sp>
          <p:nvSpPr>
            <p:cNvPr id="42" name="Rounded Rectangle 41">
              <a:hlinkClick r:id="rId10" action="ppaction://hlinksldjump"/>
            </p:cNvPr>
            <p:cNvSpPr/>
            <p:nvPr/>
          </p:nvSpPr>
          <p:spPr>
            <a:xfrm>
              <a:off x="0" y="54063"/>
              <a:ext cx="2270865" cy="69264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Rounded Rectangle 4">
              <a:hlinkClick r:id="rId10" action="ppaction://hlinksldjump"/>
            </p:cNvPr>
            <p:cNvSpPr/>
            <p:nvPr/>
          </p:nvSpPr>
          <p:spPr>
            <a:xfrm>
              <a:off x="117484" y="87875"/>
              <a:ext cx="2203241" cy="625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Condensed" pitchFamily="50" charset="0"/>
                  <a:cs typeface="Helvetica World" panose="020B0500040000020004" pitchFamily="34" charset="0"/>
                </a:rPr>
                <a:t>General</a:t>
              </a:r>
              <a:endParaRPr lang="en-US" sz="1400" kern="1200" dirty="0">
                <a:latin typeface="Helvetica Condensed" pitchFamily="50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97442" y="2488267"/>
            <a:ext cx="2270865" cy="692640"/>
            <a:chOff x="0" y="806365"/>
            <a:chExt cx="2270865" cy="692640"/>
          </a:xfrm>
        </p:grpSpPr>
        <p:sp>
          <p:nvSpPr>
            <p:cNvPr id="45" name="Rounded Rectangle 44">
              <a:hlinkClick r:id="rId11" action="ppaction://hlinksldjump"/>
            </p:cNvPr>
            <p:cNvSpPr/>
            <p:nvPr/>
          </p:nvSpPr>
          <p:spPr>
            <a:xfrm>
              <a:off x="0" y="8063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1838336"/>
                <a:satOff val="-2557"/>
                <a:lumOff val="-98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Rounded Rectangle 6"/>
            <p:cNvSpPr/>
            <p:nvPr/>
          </p:nvSpPr>
          <p:spPr>
            <a:xfrm>
              <a:off x="33812" y="8401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Application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97442" y="3287467"/>
            <a:ext cx="2270865" cy="692640"/>
            <a:chOff x="0" y="1605565"/>
            <a:chExt cx="2270865" cy="692640"/>
          </a:xfrm>
          <a:solidFill>
            <a:schemeClr val="bg1">
              <a:lumMod val="50000"/>
            </a:schemeClr>
          </a:solidFill>
        </p:grpSpPr>
        <p:sp>
          <p:nvSpPr>
            <p:cNvPr id="48" name="Rounded Rectangle 47">
              <a:hlinkClick r:id="rId12" action="ppaction://hlinksldjump"/>
            </p:cNvPr>
            <p:cNvSpPr/>
            <p:nvPr/>
          </p:nvSpPr>
          <p:spPr>
            <a:xfrm>
              <a:off x="0" y="1605565"/>
              <a:ext cx="2270865" cy="69264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Rounded Rectangle 8">
              <a:hlinkClick r:id="rId12" action="ppaction://hlinksldjump"/>
            </p:cNvPr>
            <p:cNvSpPr/>
            <p:nvPr/>
          </p:nvSpPr>
          <p:spPr>
            <a:xfrm>
              <a:off x="33812" y="1639377"/>
              <a:ext cx="2203241" cy="625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Products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97442" y="4086667"/>
            <a:ext cx="2270865" cy="692640"/>
            <a:chOff x="0" y="2404765"/>
            <a:chExt cx="2270865" cy="692640"/>
          </a:xfrm>
        </p:grpSpPr>
        <p:sp>
          <p:nvSpPr>
            <p:cNvPr id="51" name="Rounded Rectangle 50">
              <a:hlinkClick r:id="rId13" action="ppaction://hlinksldjump"/>
            </p:cNvPr>
            <p:cNvSpPr/>
            <p:nvPr/>
          </p:nvSpPr>
          <p:spPr>
            <a:xfrm>
              <a:off x="0" y="24047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5515009"/>
                <a:satOff val="-7671"/>
                <a:lumOff val="-294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Rounded Rectangle 10"/>
            <p:cNvSpPr/>
            <p:nvPr/>
          </p:nvSpPr>
          <p:spPr>
            <a:xfrm>
              <a:off x="33812" y="24385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Photo Gallery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97442" y="4893033"/>
            <a:ext cx="2270865" cy="692640"/>
            <a:chOff x="0" y="3211131"/>
            <a:chExt cx="2270865" cy="692640"/>
          </a:xfrm>
        </p:grpSpPr>
        <p:sp>
          <p:nvSpPr>
            <p:cNvPr id="54" name="Rounded Rectangle 53">
              <a:hlinkClick r:id="rId13" action="ppaction://hlinksldjump"/>
            </p:cNvPr>
            <p:cNvSpPr/>
            <p:nvPr/>
          </p:nvSpPr>
          <p:spPr>
            <a:xfrm>
              <a:off x="0" y="3211131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Rounded Rectangle 12"/>
            <p:cNvSpPr/>
            <p:nvPr/>
          </p:nvSpPr>
          <p:spPr>
            <a:xfrm>
              <a:off x="33812" y="3244943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Customer List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322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1117" y="162963"/>
            <a:ext cx="7650269" cy="1308101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TYPES OF METAL FINISHING PROCESS A GLANCE 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1678" y="2012058"/>
            <a:ext cx="7751318" cy="4149218"/>
          </a:xfrm>
        </p:spPr>
        <p:txBody>
          <a:bodyPr/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ELECTRO PLATING </a:t>
            </a:r>
          </a:p>
          <a:p>
            <a:pPr marL="0" indent="0">
              <a:buNone/>
            </a:pPr>
            <a:endParaRPr lang="en-US" sz="2000" b="1" dirty="0" smtClean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IMMERSION PLATING</a:t>
            </a:r>
          </a:p>
          <a:p>
            <a:pPr marL="0" indent="0">
              <a:buNone/>
            </a:pPr>
            <a:endParaRPr lang="en-US" sz="2000" b="1" dirty="0" smtClean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ELECTRO CHEMICAL CONVERSIONS</a:t>
            </a:r>
          </a:p>
          <a:p>
            <a:pPr marL="0" indent="0">
              <a:buNone/>
            </a:pPr>
            <a:endParaRPr lang="en-US" sz="2000" b="1" dirty="0" smtClean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SURFACE FINISHING TECHLOGIES BY OTHER MEANS</a:t>
            </a:r>
            <a:endParaRPr lang="en-US" sz="2000" b="1" dirty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639"/>
          <p:cNvGrpSpPr>
            <a:grpSpLocks/>
          </p:cNvGrpSpPr>
          <p:nvPr/>
        </p:nvGrpSpPr>
        <p:grpSpPr bwMode="auto">
          <a:xfrm>
            <a:off x="244364" y="0"/>
            <a:ext cx="2153021" cy="6858000"/>
            <a:chOff x="2336" y="-8"/>
            <a:chExt cx="1252" cy="4337"/>
          </a:xfrm>
        </p:grpSpPr>
        <p:sp>
          <p:nvSpPr>
            <p:cNvPr id="5" name="Freeform 629"/>
            <p:cNvSpPr>
              <a:spLocks/>
            </p:cNvSpPr>
            <p:nvPr/>
          </p:nvSpPr>
          <p:spPr bwMode="auto">
            <a:xfrm>
              <a:off x="2336" y="-8"/>
              <a:ext cx="872" cy="4337"/>
            </a:xfrm>
            <a:custGeom>
              <a:avLst/>
              <a:gdLst>
                <a:gd name="T0" fmla="*/ 264 w 369"/>
                <a:gd name="T1" fmla="*/ 0 h 1836"/>
                <a:gd name="T2" fmla="*/ 242 w 369"/>
                <a:gd name="T3" fmla="*/ 870 h 1836"/>
                <a:gd name="T4" fmla="*/ 0 w 36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9" h="1836">
                  <a:moveTo>
                    <a:pt x="264" y="0"/>
                  </a:moveTo>
                  <a:cubicBezTo>
                    <a:pt x="264" y="0"/>
                    <a:pt x="1" y="330"/>
                    <a:pt x="242" y="870"/>
                  </a:cubicBezTo>
                  <a:cubicBezTo>
                    <a:pt x="369" y="1155"/>
                    <a:pt x="304" y="1365"/>
                    <a:pt x="0" y="1836"/>
                  </a:cubicBezTo>
                </a:path>
              </a:pathLst>
            </a:custGeom>
            <a:noFill/>
            <a:ln w="14288" cap="flat">
              <a:solidFill>
                <a:srgbClr val="FEBD1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630"/>
            <p:cNvSpPr>
              <a:spLocks/>
            </p:cNvSpPr>
            <p:nvPr/>
          </p:nvSpPr>
          <p:spPr bwMode="auto">
            <a:xfrm>
              <a:off x="2343" y="-8"/>
              <a:ext cx="893" cy="4337"/>
            </a:xfrm>
            <a:custGeom>
              <a:avLst/>
              <a:gdLst>
                <a:gd name="T0" fmla="*/ 263 w 378"/>
                <a:gd name="T1" fmla="*/ 0 h 1836"/>
                <a:gd name="T2" fmla="*/ 249 w 378"/>
                <a:gd name="T3" fmla="*/ 870 h 1836"/>
                <a:gd name="T4" fmla="*/ 31 w 37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8" h="1836">
                  <a:moveTo>
                    <a:pt x="263" y="0"/>
                  </a:moveTo>
                  <a:cubicBezTo>
                    <a:pt x="263" y="0"/>
                    <a:pt x="0" y="326"/>
                    <a:pt x="249" y="870"/>
                  </a:cubicBezTo>
                  <a:cubicBezTo>
                    <a:pt x="378" y="1154"/>
                    <a:pt x="326" y="1351"/>
                    <a:pt x="31" y="1836"/>
                  </a:cubicBezTo>
                </a:path>
              </a:pathLst>
            </a:custGeom>
            <a:noFill/>
            <a:ln w="14288" cap="flat">
              <a:solidFill>
                <a:srgbClr val="FDB6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631"/>
            <p:cNvSpPr>
              <a:spLocks/>
            </p:cNvSpPr>
            <p:nvPr/>
          </p:nvSpPr>
          <p:spPr bwMode="auto">
            <a:xfrm>
              <a:off x="2350" y="-8"/>
              <a:ext cx="917" cy="4337"/>
            </a:xfrm>
            <a:custGeom>
              <a:avLst/>
              <a:gdLst>
                <a:gd name="T0" fmla="*/ 263 w 388"/>
                <a:gd name="T1" fmla="*/ 0 h 1836"/>
                <a:gd name="T2" fmla="*/ 256 w 388"/>
                <a:gd name="T3" fmla="*/ 870 h 1836"/>
                <a:gd name="T4" fmla="*/ 62 w 38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8" h="1836">
                  <a:moveTo>
                    <a:pt x="263" y="0"/>
                  </a:moveTo>
                  <a:cubicBezTo>
                    <a:pt x="263" y="0"/>
                    <a:pt x="0" y="323"/>
                    <a:pt x="256" y="870"/>
                  </a:cubicBezTo>
                  <a:cubicBezTo>
                    <a:pt x="388" y="1152"/>
                    <a:pt x="348" y="1338"/>
                    <a:pt x="62" y="1836"/>
                  </a:cubicBezTo>
                </a:path>
              </a:pathLst>
            </a:custGeom>
            <a:noFill/>
            <a:ln w="14288" cap="flat">
              <a:solidFill>
                <a:srgbClr val="FCAF2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32"/>
            <p:cNvSpPr>
              <a:spLocks/>
            </p:cNvSpPr>
            <p:nvPr/>
          </p:nvSpPr>
          <p:spPr bwMode="auto">
            <a:xfrm>
              <a:off x="2355" y="-8"/>
              <a:ext cx="940" cy="4337"/>
            </a:xfrm>
            <a:custGeom>
              <a:avLst/>
              <a:gdLst>
                <a:gd name="T0" fmla="*/ 263 w 398"/>
                <a:gd name="T1" fmla="*/ 0 h 1836"/>
                <a:gd name="T2" fmla="*/ 264 w 398"/>
                <a:gd name="T3" fmla="*/ 870 h 1836"/>
                <a:gd name="T4" fmla="*/ 94 w 39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" h="1836">
                  <a:moveTo>
                    <a:pt x="263" y="0"/>
                  </a:moveTo>
                  <a:cubicBezTo>
                    <a:pt x="263" y="0"/>
                    <a:pt x="0" y="320"/>
                    <a:pt x="264" y="870"/>
                  </a:cubicBezTo>
                  <a:cubicBezTo>
                    <a:pt x="398" y="1151"/>
                    <a:pt x="371" y="1324"/>
                    <a:pt x="94" y="1836"/>
                  </a:cubicBezTo>
                </a:path>
              </a:pathLst>
            </a:custGeom>
            <a:noFill/>
            <a:ln w="14288" cap="flat">
              <a:solidFill>
                <a:srgbClr val="FBA92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633"/>
            <p:cNvSpPr>
              <a:spLocks/>
            </p:cNvSpPr>
            <p:nvPr/>
          </p:nvSpPr>
          <p:spPr bwMode="auto">
            <a:xfrm>
              <a:off x="2360" y="-8"/>
              <a:ext cx="964" cy="4337"/>
            </a:xfrm>
            <a:custGeom>
              <a:avLst/>
              <a:gdLst>
                <a:gd name="T0" fmla="*/ 264 w 408"/>
                <a:gd name="T1" fmla="*/ 0 h 1836"/>
                <a:gd name="T2" fmla="*/ 271 w 408"/>
                <a:gd name="T3" fmla="*/ 870 h 1836"/>
                <a:gd name="T4" fmla="*/ 125 w 40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" h="1836">
                  <a:moveTo>
                    <a:pt x="264" y="0"/>
                  </a:moveTo>
                  <a:cubicBezTo>
                    <a:pt x="264" y="0"/>
                    <a:pt x="0" y="317"/>
                    <a:pt x="271" y="870"/>
                  </a:cubicBezTo>
                  <a:cubicBezTo>
                    <a:pt x="408" y="1150"/>
                    <a:pt x="395" y="1310"/>
                    <a:pt x="125" y="1836"/>
                  </a:cubicBezTo>
                </a:path>
              </a:pathLst>
            </a:custGeom>
            <a:noFill/>
            <a:ln w="14288" cap="flat">
              <a:solidFill>
                <a:srgbClr val="FAA22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634"/>
            <p:cNvSpPr>
              <a:spLocks/>
            </p:cNvSpPr>
            <p:nvPr/>
          </p:nvSpPr>
          <p:spPr bwMode="auto">
            <a:xfrm>
              <a:off x="2365" y="-8"/>
              <a:ext cx="987" cy="4337"/>
            </a:xfrm>
            <a:custGeom>
              <a:avLst/>
              <a:gdLst>
                <a:gd name="T0" fmla="*/ 264 w 418"/>
                <a:gd name="T1" fmla="*/ 0 h 1836"/>
                <a:gd name="T2" fmla="*/ 279 w 418"/>
                <a:gd name="T3" fmla="*/ 870 h 1836"/>
                <a:gd name="T4" fmla="*/ 157 w 41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8" h="1836">
                  <a:moveTo>
                    <a:pt x="264" y="0"/>
                  </a:moveTo>
                  <a:cubicBezTo>
                    <a:pt x="264" y="0"/>
                    <a:pt x="0" y="314"/>
                    <a:pt x="279" y="870"/>
                  </a:cubicBezTo>
                  <a:cubicBezTo>
                    <a:pt x="418" y="1149"/>
                    <a:pt x="418" y="1296"/>
                    <a:pt x="157" y="1836"/>
                  </a:cubicBezTo>
                </a:path>
              </a:pathLst>
            </a:custGeom>
            <a:noFill/>
            <a:ln w="14288" cap="flat">
              <a:solidFill>
                <a:srgbClr val="F99D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635"/>
            <p:cNvSpPr>
              <a:spLocks/>
            </p:cNvSpPr>
            <p:nvPr/>
          </p:nvSpPr>
          <p:spPr bwMode="auto">
            <a:xfrm>
              <a:off x="2372" y="-8"/>
              <a:ext cx="1039" cy="4337"/>
            </a:xfrm>
            <a:custGeom>
              <a:avLst/>
              <a:gdLst>
                <a:gd name="T0" fmla="*/ 263 w 440"/>
                <a:gd name="T1" fmla="*/ 0 h 1836"/>
                <a:gd name="T2" fmla="*/ 286 w 440"/>
                <a:gd name="T3" fmla="*/ 870 h 1836"/>
                <a:gd name="T4" fmla="*/ 188 w 440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0" h="1836">
                  <a:moveTo>
                    <a:pt x="263" y="0"/>
                  </a:moveTo>
                  <a:cubicBezTo>
                    <a:pt x="263" y="0"/>
                    <a:pt x="0" y="311"/>
                    <a:pt x="286" y="870"/>
                  </a:cubicBezTo>
                  <a:cubicBezTo>
                    <a:pt x="428" y="1148"/>
                    <a:pt x="440" y="1282"/>
                    <a:pt x="188" y="1836"/>
                  </a:cubicBezTo>
                </a:path>
              </a:pathLst>
            </a:custGeom>
            <a:noFill/>
            <a:ln w="14288" cap="flat">
              <a:solidFill>
                <a:srgbClr val="F896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636"/>
            <p:cNvSpPr>
              <a:spLocks/>
            </p:cNvSpPr>
            <p:nvPr/>
          </p:nvSpPr>
          <p:spPr bwMode="auto">
            <a:xfrm>
              <a:off x="2376" y="-8"/>
              <a:ext cx="1094" cy="4337"/>
            </a:xfrm>
            <a:custGeom>
              <a:avLst/>
              <a:gdLst>
                <a:gd name="T0" fmla="*/ 264 w 463"/>
                <a:gd name="T1" fmla="*/ 0 h 1836"/>
                <a:gd name="T2" fmla="*/ 294 w 463"/>
                <a:gd name="T3" fmla="*/ 870 h 1836"/>
                <a:gd name="T4" fmla="*/ 220 w 463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3" h="1836">
                  <a:moveTo>
                    <a:pt x="264" y="0"/>
                  </a:moveTo>
                  <a:cubicBezTo>
                    <a:pt x="264" y="0"/>
                    <a:pt x="0" y="308"/>
                    <a:pt x="294" y="870"/>
                  </a:cubicBezTo>
                  <a:cubicBezTo>
                    <a:pt x="438" y="1146"/>
                    <a:pt x="463" y="1268"/>
                    <a:pt x="220" y="1836"/>
                  </a:cubicBezTo>
                </a:path>
              </a:pathLst>
            </a:custGeom>
            <a:noFill/>
            <a:ln w="14288" cap="flat">
              <a:solidFill>
                <a:srgbClr val="F790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637"/>
            <p:cNvSpPr>
              <a:spLocks/>
            </p:cNvSpPr>
            <p:nvPr/>
          </p:nvSpPr>
          <p:spPr bwMode="auto">
            <a:xfrm>
              <a:off x="2381" y="-8"/>
              <a:ext cx="1148" cy="4337"/>
            </a:xfrm>
            <a:custGeom>
              <a:avLst/>
              <a:gdLst>
                <a:gd name="T0" fmla="*/ 264 w 486"/>
                <a:gd name="T1" fmla="*/ 0 h 1836"/>
                <a:gd name="T2" fmla="*/ 302 w 486"/>
                <a:gd name="T3" fmla="*/ 870 h 1836"/>
                <a:gd name="T4" fmla="*/ 252 w 486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6" h="1836">
                  <a:moveTo>
                    <a:pt x="264" y="0"/>
                  </a:moveTo>
                  <a:cubicBezTo>
                    <a:pt x="264" y="0"/>
                    <a:pt x="0" y="304"/>
                    <a:pt x="302" y="870"/>
                  </a:cubicBezTo>
                  <a:cubicBezTo>
                    <a:pt x="448" y="1145"/>
                    <a:pt x="486" y="1254"/>
                    <a:pt x="252" y="1836"/>
                  </a:cubicBezTo>
                </a:path>
              </a:pathLst>
            </a:custGeom>
            <a:noFill/>
            <a:ln w="14288" cap="flat">
              <a:solidFill>
                <a:srgbClr val="F68A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638"/>
            <p:cNvSpPr>
              <a:spLocks/>
            </p:cNvSpPr>
            <p:nvPr/>
          </p:nvSpPr>
          <p:spPr bwMode="auto">
            <a:xfrm>
              <a:off x="2386" y="-8"/>
              <a:ext cx="1202" cy="4337"/>
            </a:xfrm>
            <a:custGeom>
              <a:avLst/>
              <a:gdLst>
                <a:gd name="T0" fmla="*/ 264 w 509"/>
                <a:gd name="T1" fmla="*/ 0 h 1836"/>
                <a:gd name="T2" fmla="*/ 309 w 509"/>
                <a:gd name="T3" fmla="*/ 870 h 1836"/>
                <a:gd name="T4" fmla="*/ 283 w 50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9" h="1836">
                  <a:moveTo>
                    <a:pt x="264" y="0"/>
                  </a:moveTo>
                  <a:cubicBezTo>
                    <a:pt x="264" y="0"/>
                    <a:pt x="0" y="301"/>
                    <a:pt x="309" y="870"/>
                  </a:cubicBezTo>
                  <a:cubicBezTo>
                    <a:pt x="458" y="1144"/>
                    <a:pt x="509" y="1241"/>
                    <a:pt x="283" y="1836"/>
                  </a:cubicBezTo>
                </a:path>
              </a:pathLst>
            </a:custGeom>
            <a:noFill/>
            <a:ln w="14288" cap="flat">
              <a:solidFill>
                <a:srgbClr val="F584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ounded Rectangle 4"/>
          <p:cNvSpPr/>
          <p:nvPr/>
        </p:nvSpPr>
        <p:spPr>
          <a:xfrm>
            <a:off x="356179" y="2074082"/>
            <a:ext cx="3131642" cy="89876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 dirty="0">
              <a:latin typeface="Helvetica Condensed" pitchFamily="50" charset="0"/>
              <a:cs typeface="Helvetica World" panose="020B0500040000020004" pitchFamily="34" charset="0"/>
            </a:endParaRPr>
          </a:p>
        </p:txBody>
      </p:sp>
      <p:pic>
        <p:nvPicPr>
          <p:cNvPr id="46" name="Picture 45" descr="C:\Users\NIHILA\Desktop\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" y="294617"/>
            <a:ext cx="675458" cy="69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6">
            <a:hlinkClick r:id="rId3" action="ppaction://hlinkpres?slideindex=1&amp;slidetitle=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940" y="258498"/>
            <a:ext cx="609548" cy="609548"/>
          </a:xfrm>
          <a:prstGeom prst="rect">
            <a:avLst/>
          </a:prstGeom>
        </p:spPr>
      </p:pic>
      <p:graphicFrame>
        <p:nvGraphicFramePr>
          <p:cNvPr id="48" name="Diagram 47"/>
          <p:cNvGraphicFramePr/>
          <p:nvPr>
            <p:extLst>
              <p:ext uri="{D42A27DB-BD31-4B8C-83A1-F6EECF244321}">
                <p14:modId xmlns:p14="http://schemas.microsoft.com/office/powerpoint/2010/main" val="1407719639"/>
              </p:ext>
            </p:extLst>
          </p:nvPr>
        </p:nvGraphicFramePr>
        <p:xfrm>
          <a:off x="194432" y="1303229"/>
          <a:ext cx="2270865" cy="3903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297442" y="1735965"/>
            <a:ext cx="2270865" cy="679554"/>
            <a:chOff x="0" y="54063"/>
            <a:chExt cx="2270865" cy="692640"/>
          </a:xfrm>
          <a:solidFill>
            <a:schemeClr val="accent1"/>
          </a:solidFill>
        </p:grpSpPr>
        <p:sp>
          <p:nvSpPr>
            <p:cNvPr id="20" name="Rounded Rectangle 19">
              <a:hlinkClick r:id="rId10" action="ppaction://hlinksldjump"/>
            </p:cNvPr>
            <p:cNvSpPr/>
            <p:nvPr/>
          </p:nvSpPr>
          <p:spPr>
            <a:xfrm>
              <a:off x="0" y="54063"/>
              <a:ext cx="2270865" cy="69264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>
              <a:hlinkClick r:id="rId10" action="ppaction://hlinksldjump"/>
            </p:cNvPr>
            <p:cNvSpPr/>
            <p:nvPr/>
          </p:nvSpPr>
          <p:spPr>
            <a:xfrm>
              <a:off x="33812" y="87875"/>
              <a:ext cx="2203241" cy="625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Condensed" pitchFamily="50" charset="0"/>
                  <a:cs typeface="Helvetica World" panose="020B0500040000020004" pitchFamily="34" charset="0"/>
                </a:rPr>
                <a:t>General</a:t>
              </a:r>
              <a:endParaRPr lang="en-US" sz="1400" kern="1200" dirty="0">
                <a:latin typeface="Helvetica Condensed" pitchFamily="50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97442" y="2488267"/>
            <a:ext cx="2270865" cy="692640"/>
            <a:chOff x="0" y="806365"/>
            <a:chExt cx="2270865" cy="692640"/>
          </a:xfrm>
        </p:grpSpPr>
        <p:sp>
          <p:nvSpPr>
            <p:cNvPr id="23" name="Rounded Rectangle 22">
              <a:hlinkClick r:id="rId11" action="ppaction://hlinksldjump"/>
            </p:cNvPr>
            <p:cNvSpPr/>
            <p:nvPr/>
          </p:nvSpPr>
          <p:spPr>
            <a:xfrm>
              <a:off x="0" y="8063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1838336"/>
                <a:satOff val="-2557"/>
                <a:lumOff val="-98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6"/>
            <p:cNvSpPr/>
            <p:nvPr/>
          </p:nvSpPr>
          <p:spPr>
            <a:xfrm>
              <a:off x="33812" y="8401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Application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97442" y="3287467"/>
            <a:ext cx="2270865" cy="692640"/>
            <a:chOff x="0" y="1605565"/>
            <a:chExt cx="2270865" cy="692640"/>
          </a:xfrm>
          <a:solidFill>
            <a:schemeClr val="bg1">
              <a:lumMod val="50000"/>
            </a:schemeClr>
          </a:solidFill>
        </p:grpSpPr>
        <p:sp>
          <p:nvSpPr>
            <p:cNvPr id="26" name="Rounded Rectangle 25">
              <a:hlinkClick r:id="rId12" action="ppaction://hlinksldjump"/>
            </p:cNvPr>
            <p:cNvSpPr/>
            <p:nvPr/>
          </p:nvSpPr>
          <p:spPr>
            <a:xfrm>
              <a:off x="0" y="1605565"/>
              <a:ext cx="2270865" cy="69264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ounded Rectangle 8">
              <a:hlinkClick r:id="rId12" action="ppaction://hlinksldjump"/>
            </p:cNvPr>
            <p:cNvSpPr/>
            <p:nvPr/>
          </p:nvSpPr>
          <p:spPr>
            <a:xfrm>
              <a:off x="33812" y="1639377"/>
              <a:ext cx="2203241" cy="625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Products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97442" y="4086667"/>
            <a:ext cx="2270865" cy="692640"/>
            <a:chOff x="0" y="2404765"/>
            <a:chExt cx="2270865" cy="692640"/>
          </a:xfrm>
        </p:grpSpPr>
        <p:sp>
          <p:nvSpPr>
            <p:cNvPr id="29" name="Rounded Rectangle 28">
              <a:hlinkClick r:id="rId13" action="ppaction://hlinksldjump"/>
            </p:cNvPr>
            <p:cNvSpPr/>
            <p:nvPr/>
          </p:nvSpPr>
          <p:spPr>
            <a:xfrm>
              <a:off x="0" y="24047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5515009"/>
                <a:satOff val="-7671"/>
                <a:lumOff val="-294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10"/>
            <p:cNvSpPr/>
            <p:nvPr/>
          </p:nvSpPr>
          <p:spPr>
            <a:xfrm>
              <a:off x="33812" y="24385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Photo Gallery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97442" y="4893033"/>
            <a:ext cx="2270865" cy="692640"/>
            <a:chOff x="0" y="3211131"/>
            <a:chExt cx="2270865" cy="692640"/>
          </a:xfrm>
        </p:grpSpPr>
        <p:sp>
          <p:nvSpPr>
            <p:cNvPr id="32" name="Rounded Rectangle 31">
              <a:hlinkClick r:id="rId13" action="ppaction://hlinksldjump"/>
            </p:cNvPr>
            <p:cNvSpPr/>
            <p:nvPr/>
          </p:nvSpPr>
          <p:spPr>
            <a:xfrm>
              <a:off x="0" y="3211131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ounded Rectangle 12"/>
            <p:cNvSpPr/>
            <p:nvPr/>
          </p:nvSpPr>
          <p:spPr>
            <a:xfrm>
              <a:off x="33812" y="3244943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Customer List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434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5753" y="258498"/>
            <a:ext cx="8905504" cy="2024327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TIAANO ROLES ON PROVIDING SOLUTIONS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1500" y="2282824"/>
            <a:ext cx="8420100" cy="4285401"/>
          </a:xfrm>
        </p:spPr>
        <p:txBody>
          <a:bodyPr>
            <a:normAutofit fontScale="25000" lnSpcReduction="20000"/>
          </a:bodyPr>
          <a:lstStyle/>
          <a:p>
            <a:endParaRPr lang="en-US" b="1" dirty="0" smtClean="0"/>
          </a:p>
          <a:p>
            <a:pPr marL="0" indent="0">
              <a:buNone/>
            </a:pPr>
            <a:r>
              <a:rPr lang="en-US" sz="72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</a:t>
            </a:r>
            <a:r>
              <a:rPr lang="en-US" sz="80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 </a:t>
            </a:r>
            <a:r>
              <a:rPr lang="en-US" sz="8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ELECTRO  PLATING /METAL FINISHING</a:t>
            </a:r>
            <a:endParaRPr lang="en-US" sz="8000" b="1" dirty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n-US" sz="8000" b="1" dirty="0" smtClean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US" sz="8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ANODE BASKETS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US" sz="8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ELECTRO CATALYTIC  COATED  (MMO )   ANODES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US" sz="8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PLATINISED ANODES  </a:t>
            </a:r>
          </a:p>
          <a:p>
            <a:pPr>
              <a:lnSpc>
                <a:spcPct val="170000"/>
              </a:lnSpc>
            </a:pPr>
            <a:endParaRPr lang="en-US" sz="8000" b="1" dirty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8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ALL  AS PER CUSTOMER SPECIFIC DESIGN ,  APPLICATION ,</a:t>
            </a:r>
          </a:p>
          <a:p>
            <a:pPr marL="0" indent="0">
              <a:buNone/>
            </a:pPr>
            <a:endParaRPr lang="en-US" sz="8000" b="1" dirty="0" smtClean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8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ELECTROLYTE</a:t>
            </a:r>
            <a:endParaRPr lang="en-US" sz="8000" b="1" dirty="0">
              <a:latin typeface="Century Gothic" panose="020B0502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Picture 33" descr="C:\Users\NIHILA\Desktop\logo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82" y="216015"/>
            <a:ext cx="675458" cy="69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>
            <a:hlinkClick r:id="rId4" action="ppaction://hlinkpres?slideindex=1&amp;slidetitle=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813" y="300981"/>
            <a:ext cx="609548" cy="609548"/>
          </a:xfrm>
          <a:prstGeom prst="rect">
            <a:avLst/>
          </a:prstGeom>
        </p:spPr>
      </p:pic>
      <p:grpSp>
        <p:nvGrpSpPr>
          <p:cNvPr id="37" name="Group 639"/>
          <p:cNvGrpSpPr>
            <a:grpSpLocks/>
          </p:cNvGrpSpPr>
          <p:nvPr/>
        </p:nvGrpSpPr>
        <p:grpSpPr bwMode="auto">
          <a:xfrm>
            <a:off x="297442" y="0"/>
            <a:ext cx="2153021" cy="6889167"/>
            <a:chOff x="2336" y="-8"/>
            <a:chExt cx="1252" cy="4337"/>
          </a:xfrm>
        </p:grpSpPr>
        <p:sp>
          <p:nvSpPr>
            <p:cNvPr id="38" name="Freeform 629"/>
            <p:cNvSpPr>
              <a:spLocks/>
            </p:cNvSpPr>
            <p:nvPr/>
          </p:nvSpPr>
          <p:spPr bwMode="auto">
            <a:xfrm>
              <a:off x="2336" y="-8"/>
              <a:ext cx="872" cy="4337"/>
            </a:xfrm>
            <a:custGeom>
              <a:avLst/>
              <a:gdLst>
                <a:gd name="T0" fmla="*/ 264 w 369"/>
                <a:gd name="T1" fmla="*/ 0 h 1836"/>
                <a:gd name="T2" fmla="*/ 242 w 369"/>
                <a:gd name="T3" fmla="*/ 870 h 1836"/>
                <a:gd name="T4" fmla="*/ 0 w 36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9" h="1836">
                  <a:moveTo>
                    <a:pt x="264" y="0"/>
                  </a:moveTo>
                  <a:cubicBezTo>
                    <a:pt x="264" y="0"/>
                    <a:pt x="1" y="330"/>
                    <a:pt x="242" y="870"/>
                  </a:cubicBezTo>
                  <a:cubicBezTo>
                    <a:pt x="369" y="1155"/>
                    <a:pt x="304" y="1365"/>
                    <a:pt x="0" y="1836"/>
                  </a:cubicBezTo>
                </a:path>
              </a:pathLst>
            </a:custGeom>
            <a:noFill/>
            <a:ln w="14288" cap="flat">
              <a:solidFill>
                <a:srgbClr val="FEBD1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630"/>
            <p:cNvSpPr>
              <a:spLocks/>
            </p:cNvSpPr>
            <p:nvPr/>
          </p:nvSpPr>
          <p:spPr bwMode="auto">
            <a:xfrm>
              <a:off x="2343" y="-8"/>
              <a:ext cx="893" cy="4337"/>
            </a:xfrm>
            <a:custGeom>
              <a:avLst/>
              <a:gdLst>
                <a:gd name="T0" fmla="*/ 263 w 378"/>
                <a:gd name="T1" fmla="*/ 0 h 1836"/>
                <a:gd name="T2" fmla="*/ 249 w 378"/>
                <a:gd name="T3" fmla="*/ 870 h 1836"/>
                <a:gd name="T4" fmla="*/ 31 w 37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8" h="1836">
                  <a:moveTo>
                    <a:pt x="263" y="0"/>
                  </a:moveTo>
                  <a:cubicBezTo>
                    <a:pt x="263" y="0"/>
                    <a:pt x="0" y="326"/>
                    <a:pt x="249" y="870"/>
                  </a:cubicBezTo>
                  <a:cubicBezTo>
                    <a:pt x="378" y="1154"/>
                    <a:pt x="326" y="1351"/>
                    <a:pt x="31" y="1836"/>
                  </a:cubicBezTo>
                </a:path>
              </a:pathLst>
            </a:custGeom>
            <a:noFill/>
            <a:ln w="14288" cap="flat">
              <a:solidFill>
                <a:srgbClr val="FDB6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631"/>
            <p:cNvSpPr>
              <a:spLocks/>
            </p:cNvSpPr>
            <p:nvPr/>
          </p:nvSpPr>
          <p:spPr bwMode="auto">
            <a:xfrm>
              <a:off x="2350" y="-8"/>
              <a:ext cx="917" cy="4337"/>
            </a:xfrm>
            <a:custGeom>
              <a:avLst/>
              <a:gdLst>
                <a:gd name="T0" fmla="*/ 263 w 388"/>
                <a:gd name="T1" fmla="*/ 0 h 1836"/>
                <a:gd name="T2" fmla="*/ 256 w 388"/>
                <a:gd name="T3" fmla="*/ 870 h 1836"/>
                <a:gd name="T4" fmla="*/ 62 w 38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8" h="1836">
                  <a:moveTo>
                    <a:pt x="263" y="0"/>
                  </a:moveTo>
                  <a:cubicBezTo>
                    <a:pt x="263" y="0"/>
                    <a:pt x="0" y="323"/>
                    <a:pt x="256" y="870"/>
                  </a:cubicBezTo>
                  <a:cubicBezTo>
                    <a:pt x="388" y="1152"/>
                    <a:pt x="348" y="1338"/>
                    <a:pt x="62" y="1836"/>
                  </a:cubicBezTo>
                </a:path>
              </a:pathLst>
            </a:custGeom>
            <a:noFill/>
            <a:ln w="14288" cap="flat">
              <a:solidFill>
                <a:srgbClr val="FCAF2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632"/>
            <p:cNvSpPr>
              <a:spLocks/>
            </p:cNvSpPr>
            <p:nvPr/>
          </p:nvSpPr>
          <p:spPr bwMode="auto">
            <a:xfrm>
              <a:off x="2355" y="-8"/>
              <a:ext cx="940" cy="4337"/>
            </a:xfrm>
            <a:custGeom>
              <a:avLst/>
              <a:gdLst>
                <a:gd name="T0" fmla="*/ 263 w 398"/>
                <a:gd name="T1" fmla="*/ 0 h 1836"/>
                <a:gd name="T2" fmla="*/ 264 w 398"/>
                <a:gd name="T3" fmla="*/ 870 h 1836"/>
                <a:gd name="T4" fmla="*/ 94 w 39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" h="1836">
                  <a:moveTo>
                    <a:pt x="263" y="0"/>
                  </a:moveTo>
                  <a:cubicBezTo>
                    <a:pt x="263" y="0"/>
                    <a:pt x="0" y="320"/>
                    <a:pt x="264" y="870"/>
                  </a:cubicBezTo>
                  <a:cubicBezTo>
                    <a:pt x="398" y="1151"/>
                    <a:pt x="371" y="1324"/>
                    <a:pt x="94" y="1836"/>
                  </a:cubicBezTo>
                </a:path>
              </a:pathLst>
            </a:custGeom>
            <a:noFill/>
            <a:ln w="14288" cap="flat">
              <a:solidFill>
                <a:srgbClr val="FBA92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633"/>
            <p:cNvSpPr>
              <a:spLocks/>
            </p:cNvSpPr>
            <p:nvPr/>
          </p:nvSpPr>
          <p:spPr bwMode="auto">
            <a:xfrm>
              <a:off x="2360" y="-8"/>
              <a:ext cx="964" cy="4337"/>
            </a:xfrm>
            <a:custGeom>
              <a:avLst/>
              <a:gdLst>
                <a:gd name="T0" fmla="*/ 264 w 408"/>
                <a:gd name="T1" fmla="*/ 0 h 1836"/>
                <a:gd name="T2" fmla="*/ 271 w 408"/>
                <a:gd name="T3" fmla="*/ 870 h 1836"/>
                <a:gd name="T4" fmla="*/ 125 w 40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" h="1836">
                  <a:moveTo>
                    <a:pt x="264" y="0"/>
                  </a:moveTo>
                  <a:cubicBezTo>
                    <a:pt x="264" y="0"/>
                    <a:pt x="0" y="317"/>
                    <a:pt x="271" y="870"/>
                  </a:cubicBezTo>
                  <a:cubicBezTo>
                    <a:pt x="408" y="1150"/>
                    <a:pt x="395" y="1310"/>
                    <a:pt x="125" y="1836"/>
                  </a:cubicBezTo>
                </a:path>
              </a:pathLst>
            </a:custGeom>
            <a:noFill/>
            <a:ln w="14288" cap="flat">
              <a:solidFill>
                <a:srgbClr val="FAA22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634"/>
            <p:cNvSpPr>
              <a:spLocks/>
            </p:cNvSpPr>
            <p:nvPr/>
          </p:nvSpPr>
          <p:spPr bwMode="auto">
            <a:xfrm>
              <a:off x="2365" y="-8"/>
              <a:ext cx="987" cy="4337"/>
            </a:xfrm>
            <a:custGeom>
              <a:avLst/>
              <a:gdLst>
                <a:gd name="T0" fmla="*/ 264 w 418"/>
                <a:gd name="T1" fmla="*/ 0 h 1836"/>
                <a:gd name="T2" fmla="*/ 279 w 418"/>
                <a:gd name="T3" fmla="*/ 870 h 1836"/>
                <a:gd name="T4" fmla="*/ 157 w 41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8" h="1836">
                  <a:moveTo>
                    <a:pt x="264" y="0"/>
                  </a:moveTo>
                  <a:cubicBezTo>
                    <a:pt x="264" y="0"/>
                    <a:pt x="0" y="314"/>
                    <a:pt x="279" y="870"/>
                  </a:cubicBezTo>
                  <a:cubicBezTo>
                    <a:pt x="418" y="1149"/>
                    <a:pt x="418" y="1296"/>
                    <a:pt x="157" y="1836"/>
                  </a:cubicBezTo>
                </a:path>
              </a:pathLst>
            </a:custGeom>
            <a:noFill/>
            <a:ln w="14288" cap="flat">
              <a:solidFill>
                <a:srgbClr val="F99D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635"/>
            <p:cNvSpPr>
              <a:spLocks/>
            </p:cNvSpPr>
            <p:nvPr/>
          </p:nvSpPr>
          <p:spPr bwMode="auto">
            <a:xfrm>
              <a:off x="2372" y="-8"/>
              <a:ext cx="1039" cy="4337"/>
            </a:xfrm>
            <a:custGeom>
              <a:avLst/>
              <a:gdLst>
                <a:gd name="T0" fmla="*/ 263 w 440"/>
                <a:gd name="T1" fmla="*/ 0 h 1836"/>
                <a:gd name="T2" fmla="*/ 286 w 440"/>
                <a:gd name="T3" fmla="*/ 870 h 1836"/>
                <a:gd name="T4" fmla="*/ 188 w 440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0" h="1836">
                  <a:moveTo>
                    <a:pt x="263" y="0"/>
                  </a:moveTo>
                  <a:cubicBezTo>
                    <a:pt x="263" y="0"/>
                    <a:pt x="0" y="311"/>
                    <a:pt x="286" y="870"/>
                  </a:cubicBezTo>
                  <a:cubicBezTo>
                    <a:pt x="428" y="1148"/>
                    <a:pt x="440" y="1282"/>
                    <a:pt x="188" y="1836"/>
                  </a:cubicBezTo>
                </a:path>
              </a:pathLst>
            </a:custGeom>
            <a:noFill/>
            <a:ln w="14288" cap="flat">
              <a:solidFill>
                <a:srgbClr val="F896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636"/>
            <p:cNvSpPr>
              <a:spLocks/>
            </p:cNvSpPr>
            <p:nvPr/>
          </p:nvSpPr>
          <p:spPr bwMode="auto">
            <a:xfrm>
              <a:off x="2376" y="-8"/>
              <a:ext cx="1094" cy="4337"/>
            </a:xfrm>
            <a:custGeom>
              <a:avLst/>
              <a:gdLst>
                <a:gd name="T0" fmla="*/ 264 w 463"/>
                <a:gd name="T1" fmla="*/ 0 h 1836"/>
                <a:gd name="T2" fmla="*/ 294 w 463"/>
                <a:gd name="T3" fmla="*/ 870 h 1836"/>
                <a:gd name="T4" fmla="*/ 220 w 463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3" h="1836">
                  <a:moveTo>
                    <a:pt x="264" y="0"/>
                  </a:moveTo>
                  <a:cubicBezTo>
                    <a:pt x="264" y="0"/>
                    <a:pt x="0" y="308"/>
                    <a:pt x="294" y="870"/>
                  </a:cubicBezTo>
                  <a:cubicBezTo>
                    <a:pt x="438" y="1146"/>
                    <a:pt x="463" y="1268"/>
                    <a:pt x="220" y="1836"/>
                  </a:cubicBezTo>
                </a:path>
              </a:pathLst>
            </a:custGeom>
            <a:noFill/>
            <a:ln w="14288" cap="flat">
              <a:solidFill>
                <a:srgbClr val="F790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637"/>
            <p:cNvSpPr>
              <a:spLocks/>
            </p:cNvSpPr>
            <p:nvPr/>
          </p:nvSpPr>
          <p:spPr bwMode="auto">
            <a:xfrm>
              <a:off x="2381" y="-8"/>
              <a:ext cx="1148" cy="4337"/>
            </a:xfrm>
            <a:custGeom>
              <a:avLst/>
              <a:gdLst>
                <a:gd name="T0" fmla="*/ 264 w 486"/>
                <a:gd name="T1" fmla="*/ 0 h 1836"/>
                <a:gd name="T2" fmla="*/ 302 w 486"/>
                <a:gd name="T3" fmla="*/ 870 h 1836"/>
                <a:gd name="T4" fmla="*/ 252 w 486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6" h="1836">
                  <a:moveTo>
                    <a:pt x="264" y="0"/>
                  </a:moveTo>
                  <a:cubicBezTo>
                    <a:pt x="264" y="0"/>
                    <a:pt x="0" y="304"/>
                    <a:pt x="302" y="870"/>
                  </a:cubicBezTo>
                  <a:cubicBezTo>
                    <a:pt x="448" y="1145"/>
                    <a:pt x="486" y="1254"/>
                    <a:pt x="252" y="1836"/>
                  </a:cubicBezTo>
                </a:path>
              </a:pathLst>
            </a:custGeom>
            <a:noFill/>
            <a:ln w="14288" cap="flat">
              <a:solidFill>
                <a:srgbClr val="F68A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638"/>
            <p:cNvSpPr>
              <a:spLocks/>
            </p:cNvSpPr>
            <p:nvPr/>
          </p:nvSpPr>
          <p:spPr bwMode="auto">
            <a:xfrm>
              <a:off x="2386" y="-8"/>
              <a:ext cx="1202" cy="4337"/>
            </a:xfrm>
            <a:custGeom>
              <a:avLst/>
              <a:gdLst>
                <a:gd name="T0" fmla="*/ 264 w 509"/>
                <a:gd name="T1" fmla="*/ 0 h 1836"/>
                <a:gd name="T2" fmla="*/ 309 w 509"/>
                <a:gd name="T3" fmla="*/ 870 h 1836"/>
                <a:gd name="T4" fmla="*/ 283 w 50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9" h="1836">
                  <a:moveTo>
                    <a:pt x="264" y="0"/>
                  </a:moveTo>
                  <a:cubicBezTo>
                    <a:pt x="264" y="0"/>
                    <a:pt x="0" y="301"/>
                    <a:pt x="309" y="870"/>
                  </a:cubicBezTo>
                  <a:cubicBezTo>
                    <a:pt x="458" y="1144"/>
                    <a:pt x="509" y="1241"/>
                    <a:pt x="283" y="1836"/>
                  </a:cubicBezTo>
                </a:path>
              </a:pathLst>
            </a:custGeom>
            <a:noFill/>
            <a:ln w="14288" cap="flat">
              <a:solidFill>
                <a:srgbClr val="F584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48" name="Diagram 47"/>
          <p:cNvGraphicFramePr/>
          <p:nvPr>
            <p:extLst>
              <p:ext uri="{D42A27DB-BD31-4B8C-83A1-F6EECF244321}">
                <p14:modId xmlns:p14="http://schemas.microsoft.com/office/powerpoint/2010/main" val="676976706"/>
              </p:ext>
            </p:extLst>
          </p:nvPr>
        </p:nvGraphicFramePr>
        <p:xfrm>
          <a:off x="194432" y="1303229"/>
          <a:ext cx="2270865" cy="3903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297442" y="1735965"/>
            <a:ext cx="2270865" cy="679554"/>
            <a:chOff x="0" y="54063"/>
            <a:chExt cx="2270865" cy="692640"/>
          </a:xfrm>
          <a:solidFill>
            <a:schemeClr val="accent1"/>
          </a:solidFill>
        </p:grpSpPr>
        <p:sp>
          <p:nvSpPr>
            <p:cNvPr id="19" name="Rounded Rectangle 18">
              <a:hlinkClick r:id="rId11" action="ppaction://hlinksldjump"/>
            </p:cNvPr>
            <p:cNvSpPr/>
            <p:nvPr/>
          </p:nvSpPr>
          <p:spPr>
            <a:xfrm>
              <a:off x="0" y="54063"/>
              <a:ext cx="2270865" cy="69264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>
              <a:hlinkClick r:id="rId11" action="ppaction://hlinksldjump"/>
            </p:cNvPr>
            <p:cNvSpPr/>
            <p:nvPr/>
          </p:nvSpPr>
          <p:spPr>
            <a:xfrm>
              <a:off x="33812" y="87875"/>
              <a:ext cx="2203241" cy="625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Condensed" pitchFamily="50" charset="0"/>
                  <a:cs typeface="Helvetica World" panose="020B0500040000020004" pitchFamily="34" charset="0"/>
                </a:rPr>
                <a:t>General</a:t>
              </a:r>
              <a:endParaRPr lang="en-US" sz="1400" kern="1200" dirty="0">
                <a:latin typeface="Helvetica Condensed" pitchFamily="50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97442" y="2488267"/>
            <a:ext cx="2270865" cy="692640"/>
            <a:chOff x="0" y="806365"/>
            <a:chExt cx="2270865" cy="692640"/>
          </a:xfrm>
        </p:grpSpPr>
        <p:sp>
          <p:nvSpPr>
            <p:cNvPr id="22" name="Rounded Rectangle 21">
              <a:hlinkClick r:id="rId12" action="ppaction://hlinksldjump"/>
            </p:cNvPr>
            <p:cNvSpPr/>
            <p:nvPr/>
          </p:nvSpPr>
          <p:spPr>
            <a:xfrm>
              <a:off x="0" y="8063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1838336"/>
                <a:satOff val="-2557"/>
                <a:lumOff val="-98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6"/>
            <p:cNvSpPr/>
            <p:nvPr/>
          </p:nvSpPr>
          <p:spPr>
            <a:xfrm>
              <a:off x="33812" y="8401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Application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97442" y="3287467"/>
            <a:ext cx="2270865" cy="692640"/>
            <a:chOff x="0" y="1605565"/>
            <a:chExt cx="2270865" cy="692640"/>
          </a:xfrm>
          <a:solidFill>
            <a:schemeClr val="bg1">
              <a:lumMod val="50000"/>
            </a:schemeClr>
          </a:solidFill>
        </p:grpSpPr>
        <p:sp>
          <p:nvSpPr>
            <p:cNvPr id="25" name="Rounded Rectangle 24">
              <a:hlinkClick r:id="rId13" action="ppaction://hlinksldjump"/>
            </p:cNvPr>
            <p:cNvSpPr/>
            <p:nvPr/>
          </p:nvSpPr>
          <p:spPr>
            <a:xfrm>
              <a:off x="0" y="1605565"/>
              <a:ext cx="2270865" cy="69264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8">
              <a:hlinkClick r:id="rId13" action="ppaction://hlinksldjump"/>
            </p:cNvPr>
            <p:cNvSpPr/>
            <p:nvPr/>
          </p:nvSpPr>
          <p:spPr>
            <a:xfrm>
              <a:off x="33812" y="1639377"/>
              <a:ext cx="2203241" cy="625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Products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97442" y="4086667"/>
            <a:ext cx="2270865" cy="692640"/>
            <a:chOff x="0" y="2404765"/>
            <a:chExt cx="2270865" cy="692640"/>
          </a:xfrm>
        </p:grpSpPr>
        <p:sp>
          <p:nvSpPr>
            <p:cNvPr id="28" name="Rounded Rectangle 27">
              <a:hlinkClick r:id="rId14" action="ppaction://hlinksldjump"/>
            </p:cNvPr>
            <p:cNvSpPr/>
            <p:nvPr/>
          </p:nvSpPr>
          <p:spPr>
            <a:xfrm>
              <a:off x="0" y="24047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5515009"/>
                <a:satOff val="-7671"/>
                <a:lumOff val="-294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ounded Rectangle 10"/>
            <p:cNvSpPr/>
            <p:nvPr/>
          </p:nvSpPr>
          <p:spPr>
            <a:xfrm>
              <a:off x="33812" y="24385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Photo Gallery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97442" y="4893033"/>
            <a:ext cx="2270865" cy="692640"/>
            <a:chOff x="0" y="3211131"/>
            <a:chExt cx="2270865" cy="692640"/>
          </a:xfrm>
        </p:grpSpPr>
        <p:sp>
          <p:nvSpPr>
            <p:cNvPr id="31" name="Rounded Rectangle 30">
              <a:hlinkClick r:id="rId14" action="ppaction://hlinksldjump"/>
            </p:cNvPr>
            <p:cNvSpPr/>
            <p:nvPr/>
          </p:nvSpPr>
          <p:spPr>
            <a:xfrm>
              <a:off x="0" y="3211131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ounded Rectangle 12"/>
            <p:cNvSpPr/>
            <p:nvPr/>
          </p:nvSpPr>
          <p:spPr>
            <a:xfrm>
              <a:off x="33812" y="3244943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Customer List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013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2866" y="258498"/>
            <a:ext cx="7331528" cy="181247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TIAANO ROLES ON PROVIDING SOLUTIONS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4837" y="2107076"/>
            <a:ext cx="7679870" cy="4086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entury Gothic" panose="020B0502020202020204" pitchFamily="34" charset="0"/>
              </a:rPr>
              <a:t>CONT….</a:t>
            </a:r>
          </a:p>
          <a:p>
            <a:pPr marL="0" indent="0">
              <a:buNone/>
            </a:pPr>
            <a:r>
              <a:rPr lang="en-US" sz="2000" b="1" dirty="0" smtClean="0">
                <a:latin typeface="Century Gothic" panose="020B0502020202020204" pitchFamily="34" charset="0"/>
              </a:rPr>
              <a:t>2 . ANODES FOR CATHODIC PREVENTION / MGPS  /                     </a:t>
            </a:r>
          </a:p>
          <a:p>
            <a:pPr marL="0" indent="0">
              <a:buNone/>
            </a:pPr>
            <a:r>
              <a:rPr lang="en-US" sz="2000" b="1" dirty="0" smtClean="0">
                <a:latin typeface="Century Gothic" panose="020B0502020202020204" pitchFamily="34" charset="0"/>
              </a:rPr>
              <a:t>EFFLUENT TREATMENT / COLOUR REMOVAL  ETC </a:t>
            </a:r>
            <a:endParaRPr lang="en-US" sz="2000" b="1" dirty="0">
              <a:latin typeface="Century Gothic" panose="020B0502020202020204" pitchFamily="34" charset="0"/>
            </a:endParaRPr>
          </a:p>
          <a:p>
            <a:endParaRPr lang="en-US" sz="2000" b="1" dirty="0" smtClean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</a:rPr>
              <a:t>   PLATINISED   TITANIUM  ( OTHER EXOTIC METALS) ANODES  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entury Gothic" panose="020B0502020202020204" pitchFamily="34" charset="0"/>
              </a:rPr>
              <a:t>3 .  ANODES FOR SELECT  MANUFACTURING PRODUCTS.</a:t>
            </a:r>
          </a:p>
          <a:p>
            <a:pPr marL="0" indent="0">
              <a:buNone/>
            </a:pPr>
            <a:endParaRPr lang="en-US" sz="2000" b="1" dirty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</a:rPr>
              <a:t>  ALL  AS PER CUSTOMER SPECIFIC DESIGN ,  APPLICATION  ETC .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34" name="Picture 33" descr="C:\Users\NIHILA\Desktop\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85" y="251650"/>
            <a:ext cx="675458" cy="69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>
            <a:hlinkClick r:id="rId3" action="ppaction://hlinkpres?slideindex=1&amp;slidetitle=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951" y="258498"/>
            <a:ext cx="609548" cy="609548"/>
          </a:xfrm>
          <a:prstGeom prst="rect">
            <a:avLst/>
          </a:prstGeom>
        </p:spPr>
      </p:pic>
      <p:grpSp>
        <p:nvGrpSpPr>
          <p:cNvPr id="37" name="Group 639"/>
          <p:cNvGrpSpPr>
            <a:grpSpLocks/>
          </p:cNvGrpSpPr>
          <p:nvPr/>
        </p:nvGrpSpPr>
        <p:grpSpPr bwMode="auto">
          <a:xfrm>
            <a:off x="250815" y="0"/>
            <a:ext cx="2153021" cy="6858000"/>
            <a:chOff x="2336" y="-8"/>
            <a:chExt cx="1252" cy="4337"/>
          </a:xfrm>
        </p:grpSpPr>
        <p:sp>
          <p:nvSpPr>
            <p:cNvPr id="38" name="Freeform 629"/>
            <p:cNvSpPr>
              <a:spLocks/>
            </p:cNvSpPr>
            <p:nvPr/>
          </p:nvSpPr>
          <p:spPr bwMode="auto">
            <a:xfrm>
              <a:off x="2336" y="-8"/>
              <a:ext cx="872" cy="4337"/>
            </a:xfrm>
            <a:custGeom>
              <a:avLst/>
              <a:gdLst>
                <a:gd name="T0" fmla="*/ 264 w 369"/>
                <a:gd name="T1" fmla="*/ 0 h 1836"/>
                <a:gd name="T2" fmla="*/ 242 w 369"/>
                <a:gd name="T3" fmla="*/ 870 h 1836"/>
                <a:gd name="T4" fmla="*/ 0 w 36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9" h="1836">
                  <a:moveTo>
                    <a:pt x="264" y="0"/>
                  </a:moveTo>
                  <a:cubicBezTo>
                    <a:pt x="264" y="0"/>
                    <a:pt x="1" y="330"/>
                    <a:pt x="242" y="870"/>
                  </a:cubicBezTo>
                  <a:cubicBezTo>
                    <a:pt x="369" y="1155"/>
                    <a:pt x="304" y="1365"/>
                    <a:pt x="0" y="1836"/>
                  </a:cubicBezTo>
                </a:path>
              </a:pathLst>
            </a:custGeom>
            <a:noFill/>
            <a:ln w="14288" cap="flat">
              <a:solidFill>
                <a:srgbClr val="FEBD1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39" name="Freeform 630"/>
            <p:cNvSpPr>
              <a:spLocks/>
            </p:cNvSpPr>
            <p:nvPr/>
          </p:nvSpPr>
          <p:spPr bwMode="auto">
            <a:xfrm>
              <a:off x="2343" y="-8"/>
              <a:ext cx="893" cy="4337"/>
            </a:xfrm>
            <a:custGeom>
              <a:avLst/>
              <a:gdLst>
                <a:gd name="T0" fmla="*/ 263 w 378"/>
                <a:gd name="T1" fmla="*/ 0 h 1836"/>
                <a:gd name="T2" fmla="*/ 249 w 378"/>
                <a:gd name="T3" fmla="*/ 870 h 1836"/>
                <a:gd name="T4" fmla="*/ 31 w 37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8" h="1836">
                  <a:moveTo>
                    <a:pt x="263" y="0"/>
                  </a:moveTo>
                  <a:cubicBezTo>
                    <a:pt x="263" y="0"/>
                    <a:pt x="0" y="326"/>
                    <a:pt x="249" y="870"/>
                  </a:cubicBezTo>
                  <a:cubicBezTo>
                    <a:pt x="378" y="1154"/>
                    <a:pt x="326" y="1351"/>
                    <a:pt x="31" y="1836"/>
                  </a:cubicBezTo>
                </a:path>
              </a:pathLst>
            </a:custGeom>
            <a:noFill/>
            <a:ln w="14288" cap="flat">
              <a:solidFill>
                <a:srgbClr val="FDB6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40" name="Freeform 631"/>
            <p:cNvSpPr>
              <a:spLocks/>
            </p:cNvSpPr>
            <p:nvPr/>
          </p:nvSpPr>
          <p:spPr bwMode="auto">
            <a:xfrm>
              <a:off x="2350" y="-8"/>
              <a:ext cx="917" cy="4337"/>
            </a:xfrm>
            <a:custGeom>
              <a:avLst/>
              <a:gdLst>
                <a:gd name="T0" fmla="*/ 263 w 388"/>
                <a:gd name="T1" fmla="*/ 0 h 1836"/>
                <a:gd name="T2" fmla="*/ 256 w 388"/>
                <a:gd name="T3" fmla="*/ 870 h 1836"/>
                <a:gd name="T4" fmla="*/ 62 w 38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8" h="1836">
                  <a:moveTo>
                    <a:pt x="263" y="0"/>
                  </a:moveTo>
                  <a:cubicBezTo>
                    <a:pt x="263" y="0"/>
                    <a:pt x="0" y="323"/>
                    <a:pt x="256" y="870"/>
                  </a:cubicBezTo>
                  <a:cubicBezTo>
                    <a:pt x="388" y="1152"/>
                    <a:pt x="348" y="1338"/>
                    <a:pt x="62" y="1836"/>
                  </a:cubicBezTo>
                </a:path>
              </a:pathLst>
            </a:custGeom>
            <a:noFill/>
            <a:ln w="14288" cap="flat">
              <a:solidFill>
                <a:srgbClr val="FCAF2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41" name="Freeform 632"/>
            <p:cNvSpPr>
              <a:spLocks/>
            </p:cNvSpPr>
            <p:nvPr/>
          </p:nvSpPr>
          <p:spPr bwMode="auto">
            <a:xfrm>
              <a:off x="2355" y="-8"/>
              <a:ext cx="940" cy="4337"/>
            </a:xfrm>
            <a:custGeom>
              <a:avLst/>
              <a:gdLst>
                <a:gd name="T0" fmla="*/ 263 w 398"/>
                <a:gd name="T1" fmla="*/ 0 h 1836"/>
                <a:gd name="T2" fmla="*/ 264 w 398"/>
                <a:gd name="T3" fmla="*/ 870 h 1836"/>
                <a:gd name="T4" fmla="*/ 94 w 39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" h="1836">
                  <a:moveTo>
                    <a:pt x="263" y="0"/>
                  </a:moveTo>
                  <a:cubicBezTo>
                    <a:pt x="263" y="0"/>
                    <a:pt x="0" y="320"/>
                    <a:pt x="264" y="870"/>
                  </a:cubicBezTo>
                  <a:cubicBezTo>
                    <a:pt x="398" y="1151"/>
                    <a:pt x="371" y="1324"/>
                    <a:pt x="94" y="1836"/>
                  </a:cubicBezTo>
                </a:path>
              </a:pathLst>
            </a:custGeom>
            <a:noFill/>
            <a:ln w="14288" cap="flat">
              <a:solidFill>
                <a:srgbClr val="FBA92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42" name="Freeform 633"/>
            <p:cNvSpPr>
              <a:spLocks/>
            </p:cNvSpPr>
            <p:nvPr/>
          </p:nvSpPr>
          <p:spPr bwMode="auto">
            <a:xfrm>
              <a:off x="2360" y="-8"/>
              <a:ext cx="964" cy="4337"/>
            </a:xfrm>
            <a:custGeom>
              <a:avLst/>
              <a:gdLst>
                <a:gd name="T0" fmla="*/ 264 w 408"/>
                <a:gd name="T1" fmla="*/ 0 h 1836"/>
                <a:gd name="T2" fmla="*/ 271 w 408"/>
                <a:gd name="T3" fmla="*/ 870 h 1836"/>
                <a:gd name="T4" fmla="*/ 125 w 40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" h="1836">
                  <a:moveTo>
                    <a:pt x="264" y="0"/>
                  </a:moveTo>
                  <a:cubicBezTo>
                    <a:pt x="264" y="0"/>
                    <a:pt x="0" y="317"/>
                    <a:pt x="271" y="870"/>
                  </a:cubicBezTo>
                  <a:cubicBezTo>
                    <a:pt x="408" y="1150"/>
                    <a:pt x="395" y="1310"/>
                    <a:pt x="125" y="1836"/>
                  </a:cubicBezTo>
                </a:path>
              </a:pathLst>
            </a:custGeom>
            <a:noFill/>
            <a:ln w="14288" cap="flat">
              <a:solidFill>
                <a:srgbClr val="FAA22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43" name="Freeform 634"/>
            <p:cNvSpPr>
              <a:spLocks/>
            </p:cNvSpPr>
            <p:nvPr/>
          </p:nvSpPr>
          <p:spPr bwMode="auto">
            <a:xfrm>
              <a:off x="2365" y="-8"/>
              <a:ext cx="987" cy="4337"/>
            </a:xfrm>
            <a:custGeom>
              <a:avLst/>
              <a:gdLst>
                <a:gd name="T0" fmla="*/ 264 w 418"/>
                <a:gd name="T1" fmla="*/ 0 h 1836"/>
                <a:gd name="T2" fmla="*/ 279 w 418"/>
                <a:gd name="T3" fmla="*/ 870 h 1836"/>
                <a:gd name="T4" fmla="*/ 157 w 418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8" h="1836">
                  <a:moveTo>
                    <a:pt x="264" y="0"/>
                  </a:moveTo>
                  <a:cubicBezTo>
                    <a:pt x="264" y="0"/>
                    <a:pt x="0" y="314"/>
                    <a:pt x="279" y="870"/>
                  </a:cubicBezTo>
                  <a:cubicBezTo>
                    <a:pt x="418" y="1149"/>
                    <a:pt x="418" y="1296"/>
                    <a:pt x="157" y="1836"/>
                  </a:cubicBezTo>
                </a:path>
              </a:pathLst>
            </a:custGeom>
            <a:noFill/>
            <a:ln w="14288" cap="flat">
              <a:solidFill>
                <a:srgbClr val="F99D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44" name="Freeform 635"/>
            <p:cNvSpPr>
              <a:spLocks/>
            </p:cNvSpPr>
            <p:nvPr/>
          </p:nvSpPr>
          <p:spPr bwMode="auto">
            <a:xfrm>
              <a:off x="2372" y="-8"/>
              <a:ext cx="1039" cy="4337"/>
            </a:xfrm>
            <a:custGeom>
              <a:avLst/>
              <a:gdLst>
                <a:gd name="T0" fmla="*/ 263 w 440"/>
                <a:gd name="T1" fmla="*/ 0 h 1836"/>
                <a:gd name="T2" fmla="*/ 286 w 440"/>
                <a:gd name="T3" fmla="*/ 870 h 1836"/>
                <a:gd name="T4" fmla="*/ 188 w 440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0" h="1836">
                  <a:moveTo>
                    <a:pt x="263" y="0"/>
                  </a:moveTo>
                  <a:cubicBezTo>
                    <a:pt x="263" y="0"/>
                    <a:pt x="0" y="311"/>
                    <a:pt x="286" y="870"/>
                  </a:cubicBezTo>
                  <a:cubicBezTo>
                    <a:pt x="428" y="1148"/>
                    <a:pt x="440" y="1282"/>
                    <a:pt x="188" y="1836"/>
                  </a:cubicBezTo>
                </a:path>
              </a:pathLst>
            </a:custGeom>
            <a:noFill/>
            <a:ln w="14288" cap="flat">
              <a:solidFill>
                <a:srgbClr val="F8962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45" name="Freeform 636"/>
            <p:cNvSpPr>
              <a:spLocks/>
            </p:cNvSpPr>
            <p:nvPr/>
          </p:nvSpPr>
          <p:spPr bwMode="auto">
            <a:xfrm>
              <a:off x="2376" y="-8"/>
              <a:ext cx="1094" cy="4337"/>
            </a:xfrm>
            <a:custGeom>
              <a:avLst/>
              <a:gdLst>
                <a:gd name="T0" fmla="*/ 264 w 463"/>
                <a:gd name="T1" fmla="*/ 0 h 1836"/>
                <a:gd name="T2" fmla="*/ 294 w 463"/>
                <a:gd name="T3" fmla="*/ 870 h 1836"/>
                <a:gd name="T4" fmla="*/ 220 w 463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3" h="1836">
                  <a:moveTo>
                    <a:pt x="264" y="0"/>
                  </a:moveTo>
                  <a:cubicBezTo>
                    <a:pt x="264" y="0"/>
                    <a:pt x="0" y="308"/>
                    <a:pt x="294" y="870"/>
                  </a:cubicBezTo>
                  <a:cubicBezTo>
                    <a:pt x="438" y="1146"/>
                    <a:pt x="463" y="1268"/>
                    <a:pt x="220" y="1836"/>
                  </a:cubicBezTo>
                </a:path>
              </a:pathLst>
            </a:custGeom>
            <a:noFill/>
            <a:ln w="14288" cap="flat">
              <a:solidFill>
                <a:srgbClr val="F790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46" name="Freeform 637"/>
            <p:cNvSpPr>
              <a:spLocks/>
            </p:cNvSpPr>
            <p:nvPr/>
          </p:nvSpPr>
          <p:spPr bwMode="auto">
            <a:xfrm>
              <a:off x="2381" y="-8"/>
              <a:ext cx="1148" cy="4337"/>
            </a:xfrm>
            <a:custGeom>
              <a:avLst/>
              <a:gdLst>
                <a:gd name="T0" fmla="*/ 264 w 486"/>
                <a:gd name="T1" fmla="*/ 0 h 1836"/>
                <a:gd name="T2" fmla="*/ 302 w 486"/>
                <a:gd name="T3" fmla="*/ 870 h 1836"/>
                <a:gd name="T4" fmla="*/ 252 w 486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6" h="1836">
                  <a:moveTo>
                    <a:pt x="264" y="0"/>
                  </a:moveTo>
                  <a:cubicBezTo>
                    <a:pt x="264" y="0"/>
                    <a:pt x="0" y="304"/>
                    <a:pt x="302" y="870"/>
                  </a:cubicBezTo>
                  <a:cubicBezTo>
                    <a:pt x="448" y="1145"/>
                    <a:pt x="486" y="1254"/>
                    <a:pt x="252" y="1836"/>
                  </a:cubicBezTo>
                </a:path>
              </a:pathLst>
            </a:custGeom>
            <a:noFill/>
            <a:ln w="14288" cap="flat">
              <a:solidFill>
                <a:srgbClr val="F68A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47" name="Freeform 638"/>
            <p:cNvSpPr>
              <a:spLocks/>
            </p:cNvSpPr>
            <p:nvPr/>
          </p:nvSpPr>
          <p:spPr bwMode="auto">
            <a:xfrm>
              <a:off x="2386" y="-8"/>
              <a:ext cx="1202" cy="4337"/>
            </a:xfrm>
            <a:custGeom>
              <a:avLst/>
              <a:gdLst>
                <a:gd name="T0" fmla="*/ 264 w 509"/>
                <a:gd name="T1" fmla="*/ 0 h 1836"/>
                <a:gd name="T2" fmla="*/ 309 w 509"/>
                <a:gd name="T3" fmla="*/ 870 h 1836"/>
                <a:gd name="T4" fmla="*/ 283 w 509"/>
                <a:gd name="T5" fmla="*/ 1836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9" h="1836">
                  <a:moveTo>
                    <a:pt x="264" y="0"/>
                  </a:moveTo>
                  <a:cubicBezTo>
                    <a:pt x="264" y="0"/>
                    <a:pt x="0" y="301"/>
                    <a:pt x="309" y="870"/>
                  </a:cubicBezTo>
                  <a:cubicBezTo>
                    <a:pt x="458" y="1144"/>
                    <a:pt x="509" y="1241"/>
                    <a:pt x="283" y="1836"/>
                  </a:cubicBezTo>
                </a:path>
              </a:pathLst>
            </a:custGeom>
            <a:noFill/>
            <a:ln w="14288" cap="flat">
              <a:solidFill>
                <a:srgbClr val="F584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aphicFrame>
        <p:nvGraphicFramePr>
          <p:cNvPr id="48" name="Diagram 47"/>
          <p:cNvGraphicFramePr/>
          <p:nvPr>
            <p:extLst>
              <p:ext uri="{D42A27DB-BD31-4B8C-83A1-F6EECF244321}">
                <p14:modId xmlns:p14="http://schemas.microsoft.com/office/powerpoint/2010/main" val="3795019977"/>
              </p:ext>
            </p:extLst>
          </p:nvPr>
        </p:nvGraphicFramePr>
        <p:xfrm>
          <a:off x="194432" y="1303229"/>
          <a:ext cx="2270865" cy="3903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297442" y="1735965"/>
            <a:ext cx="2270865" cy="679554"/>
            <a:chOff x="0" y="54063"/>
            <a:chExt cx="2270865" cy="692640"/>
          </a:xfrm>
          <a:solidFill>
            <a:schemeClr val="accent1"/>
          </a:solidFill>
        </p:grpSpPr>
        <p:sp>
          <p:nvSpPr>
            <p:cNvPr id="19" name="Rounded Rectangle 18">
              <a:hlinkClick r:id="rId10" action="ppaction://hlinksldjump"/>
            </p:cNvPr>
            <p:cNvSpPr/>
            <p:nvPr/>
          </p:nvSpPr>
          <p:spPr>
            <a:xfrm>
              <a:off x="0" y="54063"/>
              <a:ext cx="2270865" cy="69264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33812" y="87875"/>
              <a:ext cx="2203241" cy="625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Condensed" pitchFamily="50" charset="0"/>
                  <a:cs typeface="Helvetica World" panose="020B0500040000020004" pitchFamily="34" charset="0"/>
                </a:rPr>
                <a:t>General</a:t>
              </a:r>
              <a:endParaRPr lang="en-US" sz="1400" kern="1200" dirty="0">
                <a:latin typeface="Helvetica Condensed" pitchFamily="50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97442" y="2488267"/>
            <a:ext cx="2270865" cy="692640"/>
            <a:chOff x="0" y="806365"/>
            <a:chExt cx="2270865" cy="692640"/>
          </a:xfrm>
        </p:grpSpPr>
        <p:sp>
          <p:nvSpPr>
            <p:cNvPr id="22" name="Rounded Rectangle 21">
              <a:hlinkClick r:id="rId11" action="ppaction://hlinksldjump"/>
            </p:cNvPr>
            <p:cNvSpPr/>
            <p:nvPr/>
          </p:nvSpPr>
          <p:spPr>
            <a:xfrm>
              <a:off x="0" y="8063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1838336"/>
                <a:satOff val="-2557"/>
                <a:lumOff val="-98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6"/>
            <p:cNvSpPr/>
            <p:nvPr/>
          </p:nvSpPr>
          <p:spPr>
            <a:xfrm>
              <a:off x="33812" y="8401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Application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97442" y="3287467"/>
            <a:ext cx="2270865" cy="692640"/>
            <a:chOff x="0" y="1605565"/>
            <a:chExt cx="2270865" cy="692640"/>
          </a:xfrm>
          <a:solidFill>
            <a:schemeClr val="bg1">
              <a:lumMod val="50000"/>
            </a:schemeClr>
          </a:solidFill>
        </p:grpSpPr>
        <p:sp>
          <p:nvSpPr>
            <p:cNvPr id="25" name="Rounded Rectangle 24">
              <a:hlinkClick r:id="rId12" action="ppaction://hlinksldjump"/>
            </p:cNvPr>
            <p:cNvSpPr/>
            <p:nvPr/>
          </p:nvSpPr>
          <p:spPr>
            <a:xfrm>
              <a:off x="0" y="1605565"/>
              <a:ext cx="2270865" cy="69264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8"/>
            <p:cNvSpPr/>
            <p:nvPr/>
          </p:nvSpPr>
          <p:spPr>
            <a:xfrm>
              <a:off x="33812" y="1639377"/>
              <a:ext cx="2203241" cy="625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Products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97442" y="4086667"/>
            <a:ext cx="2270865" cy="692640"/>
            <a:chOff x="0" y="2404765"/>
            <a:chExt cx="2270865" cy="692640"/>
          </a:xfrm>
        </p:grpSpPr>
        <p:sp>
          <p:nvSpPr>
            <p:cNvPr id="28" name="Rounded Rectangle 27">
              <a:hlinkClick r:id="rId13" action="ppaction://hlinksldjump"/>
            </p:cNvPr>
            <p:cNvSpPr/>
            <p:nvPr/>
          </p:nvSpPr>
          <p:spPr>
            <a:xfrm>
              <a:off x="0" y="2404765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5515009"/>
                <a:satOff val="-7671"/>
                <a:lumOff val="-294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ounded Rectangle 10"/>
            <p:cNvSpPr/>
            <p:nvPr/>
          </p:nvSpPr>
          <p:spPr>
            <a:xfrm>
              <a:off x="33812" y="2438577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Photo Gallery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97442" y="4893033"/>
            <a:ext cx="2270865" cy="692640"/>
            <a:chOff x="0" y="3211131"/>
            <a:chExt cx="2270865" cy="692640"/>
          </a:xfrm>
        </p:grpSpPr>
        <p:sp>
          <p:nvSpPr>
            <p:cNvPr id="31" name="Rounded Rectangle 30">
              <a:hlinkClick r:id="rId13" action="ppaction://hlinksldjump"/>
            </p:cNvPr>
            <p:cNvSpPr/>
            <p:nvPr/>
          </p:nvSpPr>
          <p:spPr>
            <a:xfrm>
              <a:off x="0" y="3211131"/>
              <a:ext cx="2270865" cy="6926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ounded Rectangle 12"/>
            <p:cNvSpPr/>
            <p:nvPr/>
          </p:nvSpPr>
          <p:spPr>
            <a:xfrm>
              <a:off x="33812" y="3244943"/>
              <a:ext cx="2203241" cy="625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Helvetica World" panose="020B0500040000020004" pitchFamily="34" charset="0"/>
                  <a:cs typeface="Helvetica World" panose="020B0500040000020004" pitchFamily="34" charset="0"/>
                </a:rPr>
                <a:t>Customer List</a:t>
              </a:r>
              <a:endParaRPr lang="en-US" sz="1400" kern="1200" dirty="0">
                <a:latin typeface="Helvetica World" panose="020B0500040000020004" pitchFamily="34" charset="0"/>
                <a:cs typeface="Helvetica World" panose="020B05000400000200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076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1166</TotalTime>
  <Words>585</Words>
  <Application>Microsoft Office PowerPoint</Application>
  <PresentationFormat>Widescreen</PresentationFormat>
  <Paragraphs>228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Century Gothic</vt:lpstr>
      <vt:lpstr>Helvetica Condensed</vt:lpstr>
      <vt:lpstr>Helvetica World</vt:lpstr>
      <vt:lpstr>Verdana</vt:lpstr>
      <vt:lpstr>Wingdings</vt:lpstr>
      <vt:lpstr>Office Theme</vt:lpstr>
      <vt:lpstr>Tiaano Group </vt:lpstr>
      <vt:lpstr>PowerPoint Presentation</vt:lpstr>
      <vt:lpstr>OUR PRODUCT RANGES FINDS APPLICATION IN</vt:lpstr>
      <vt:lpstr>LETS  TAKE  A  LOOK  AT  SAY   AREAS   OF</vt:lpstr>
      <vt:lpstr>IMPORTANCE OF METAL FINISHING</vt:lpstr>
      <vt:lpstr>INDUSTRIES USE METAL FINISHING</vt:lpstr>
      <vt:lpstr>TYPES OF METAL FINISHING PROCESS A GLANCE </vt:lpstr>
      <vt:lpstr>TIAANO ROLES ON PROVIDING SOLUTIONS</vt:lpstr>
      <vt:lpstr>TIAANO ROLES ON PROVIDING SOLUTIONS</vt:lpstr>
      <vt:lpstr> FEW OF OUR CLIENTS   LIST . . .  </vt:lpstr>
      <vt:lpstr> FEW OF OUR CLIENTS LIST…</vt:lpstr>
      <vt:lpstr>FEW OF OUR CLIENT LIST</vt:lpstr>
      <vt:lpstr> FEW OF OUR CLIENTS LIST…</vt:lpstr>
      <vt:lpstr>FEW OF OUR CLIENT LIST</vt:lpstr>
      <vt:lpstr>THANK YOU 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Tiaano Group</dc:title>
  <dc:creator>V.P</dc:creator>
  <cp:lastModifiedBy>STORE2</cp:lastModifiedBy>
  <cp:revision>103</cp:revision>
  <dcterms:created xsi:type="dcterms:W3CDTF">2017-04-29T05:19:15Z</dcterms:created>
  <dcterms:modified xsi:type="dcterms:W3CDTF">2021-05-20T10:42:04Z</dcterms:modified>
</cp:coreProperties>
</file>